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580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579" r:id="rId29"/>
    <p:sldId id="283" r:id="rId30"/>
    <p:sldId id="57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3"/>
  </p:normalViewPr>
  <p:slideViewPr>
    <p:cSldViewPr snapToGrid="0" snapToObjects="1">
      <p:cViewPr varScale="1">
        <p:scale>
          <a:sx n="119" d="100"/>
          <a:sy n="119" d="100"/>
        </p:scale>
        <p:origin x="2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 anchor="t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B9F8-9DD7-D54A-8368-142E38326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An overview         of vaping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44089-E739-CF4D-B7EA-66A2D182A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419937"/>
          </a:xfrm>
        </p:spPr>
        <p:txBody>
          <a:bodyPr>
            <a:normAutofit/>
          </a:bodyPr>
          <a:lstStyle/>
          <a:p>
            <a:r>
              <a:rPr lang="en-US" dirty="0"/>
              <a:t>Lawrence m. </a:t>
            </a:r>
            <a:r>
              <a:rPr lang="en-US" dirty="0" err="1"/>
              <a:t>simon</a:t>
            </a:r>
            <a:r>
              <a:rPr lang="en-US" dirty="0"/>
              <a:t>, md, FACS</a:t>
            </a:r>
          </a:p>
          <a:p>
            <a:r>
              <a:rPr lang="en-US" dirty="0"/>
              <a:t>Regional medical director</a:t>
            </a:r>
          </a:p>
          <a:p>
            <a:r>
              <a:rPr lang="en-US" dirty="0"/>
              <a:t>Blue cross and blue shield of Louisiana</a:t>
            </a:r>
          </a:p>
        </p:txBody>
      </p:sp>
    </p:spTree>
    <p:extLst>
      <p:ext uri="{BB962C8B-B14F-4D97-AF65-F5344CB8AC3E}">
        <p14:creationId xmlns:p14="http://schemas.microsoft.com/office/powerpoint/2010/main" val="829999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517F-6F3E-1145-83F8-DA45E0F3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7BF5B-00CE-F041-8F1F-DE94753F8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December </a:t>
            </a:r>
            <a:r>
              <a:rPr lang="en-US" dirty="0"/>
              <a:t>2019: Amended the Federal Food, Drug, and Cosmetic Act</a:t>
            </a:r>
          </a:p>
          <a:p>
            <a:pPr lvl="1"/>
            <a:r>
              <a:rPr lang="en-US" dirty="0"/>
              <a:t>Raised Federal minimum age for sale of tobacco from 18 to 21 years</a:t>
            </a:r>
          </a:p>
          <a:p>
            <a:pPr lvl="1"/>
            <a:r>
              <a:rPr lang="en-US" i="1" dirty="0"/>
              <a:t>Includes e-cigarettes</a:t>
            </a:r>
          </a:p>
          <a:p>
            <a:r>
              <a:rPr lang="en-US" dirty="0"/>
              <a:t>February 2020:  Prohibits flavors other than menthol and tobacco in closed systems (pods/cartridges).  </a:t>
            </a:r>
          </a:p>
          <a:p>
            <a:r>
              <a:rPr lang="en-US" u="sng" dirty="0">
                <a:solidFill>
                  <a:schemeClr val="accent1"/>
                </a:solidFill>
              </a:rPr>
              <a:t>Excludes open tanks systems.</a:t>
            </a:r>
          </a:p>
          <a:p>
            <a:endParaRPr lang="en-US" i="1" dirty="0"/>
          </a:p>
          <a:p>
            <a:pPr lvl="1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7496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7A8B4-8AF9-B148-9140-3826FB07E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vs closed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784D4-5AC7-0F48-986D-4FEEACDD1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1906011"/>
            <a:ext cx="5804284" cy="3967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936F2B-2490-1C41-8C44-DF31BC6A9B7B}"/>
              </a:ext>
            </a:extLst>
          </p:cNvPr>
          <p:cNvSpPr/>
          <p:nvPr/>
        </p:nvSpPr>
        <p:spPr>
          <a:xfrm>
            <a:off x="7255862" y="2085208"/>
            <a:ext cx="3798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https://</a:t>
            </a:r>
            <a:r>
              <a:rPr lang="en-US" dirty="0" err="1">
                <a:solidFill>
                  <a:schemeClr val="accent1"/>
                </a:solidFill>
              </a:rPr>
              <a:t>www.blu.com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en</a:t>
            </a:r>
            <a:r>
              <a:rPr lang="en-US" dirty="0">
                <a:solidFill>
                  <a:schemeClr val="accent1"/>
                </a:solidFill>
              </a:rPr>
              <a:t>/GB/explore/about-</a:t>
            </a:r>
            <a:r>
              <a:rPr lang="en-US" dirty="0" err="1">
                <a:solidFill>
                  <a:schemeClr val="accent1"/>
                </a:solidFill>
              </a:rPr>
              <a:t>blu</a:t>
            </a:r>
            <a:r>
              <a:rPr lang="en-US" dirty="0">
                <a:solidFill>
                  <a:schemeClr val="accent1"/>
                </a:solidFill>
              </a:rPr>
              <a:t>-vape-pens-e-cigarettes-and-</a:t>
            </a:r>
            <a:r>
              <a:rPr lang="en-US" dirty="0" err="1">
                <a:solidFill>
                  <a:schemeClr val="accent1"/>
                </a:solidFill>
              </a:rPr>
              <a:t>flavours</a:t>
            </a:r>
            <a:r>
              <a:rPr lang="en-US" dirty="0">
                <a:solidFill>
                  <a:schemeClr val="accent1"/>
                </a:solidFill>
              </a:rPr>
              <a:t>/what-are-open-and-closed-e-cigarette-systems</a:t>
            </a:r>
          </a:p>
        </p:txBody>
      </p:sp>
    </p:spTree>
    <p:extLst>
      <p:ext uri="{BB962C8B-B14F-4D97-AF65-F5344CB8AC3E}">
        <p14:creationId xmlns:p14="http://schemas.microsoft.com/office/powerpoint/2010/main" val="91928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F4CF-7A8A-B949-BBAB-8ED4F0B6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e-cigarette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5B71-E044-A746-A2A9-6A78CCF59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federal quality standards</a:t>
            </a:r>
          </a:p>
          <a:p>
            <a:r>
              <a:rPr lang="en-US" dirty="0"/>
              <a:t>Nicotine is the most common solution</a:t>
            </a:r>
          </a:p>
          <a:p>
            <a:pPr lvl="1"/>
            <a:r>
              <a:rPr lang="en-US" dirty="0"/>
              <a:t>Strong addictive potential</a:t>
            </a:r>
          </a:p>
          <a:p>
            <a:r>
              <a:rPr lang="en-US" dirty="0"/>
              <a:t>Some cartridges are refillable (“open”)</a:t>
            </a:r>
          </a:p>
          <a:p>
            <a:pPr lvl="1"/>
            <a:r>
              <a:rPr lang="en-US" dirty="0"/>
              <a:t>Marijuana</a:t>
            </a:r>
          </a:p>
          <a:p>
            <a:pPr lvl="1"/>
            <a:r>
              <a:rPr lang="en-US" dirty="0"/>
              <a:t>Other substances</a:t>
            </a:r>
          </a:p>
          <a:p>
            <a:r>
              <a:rPr lang="en-US" dirty="0"/>
              <a:t>Additives</a:t>
            </a:r>
          </a:p>
        </p:txBody>
      </p:sp>
    </p:spTree>
    <p:extLst>
      <p:ext uri="{BB962C8B-B14F-4D97-AF65-F5344CB8AC3E}">
        <p14:creationId xmlns:p14="http://schemas.microsoft.com/office/powerpoint/2010/main" val="382359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E81C93-458C-1A48-A056-596B31440377}"/>
              </a:ext>
            </a:extLst>
          </p:cNvPr>
          <p:cNvSpPr txBox="1">
            <a:spLocks/>
          </p:cNvSpPr>
          <p:nvPr/>
        </p:nvSpPr>
        <p:spPr>
          <a:xfrm>
            <a:off x="1451579" y="1800578"/>
            <a:ext cx="9603275" cy="4266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federal standards or consistent labeling</a:t>
            </a:r>
          </a:p>
          <a:p>
            <a:r>
              <a:rPr lang="en-US" dirty="0"/>
              <a:t>Many standard solutions have been found to be cytotoxic to human embryonic stem cells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69B14-1197-6546-A58D-A393EB83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Additives</a:t>
            </a:r>
          </a:p>
        </p:txBody>
      </p:sp>
      <p:pic>
        <p:nvPicPr>
          <p:cNvPr id="2052" name="Picture 4" descr="Printable No Smoking Or Vaping Sign – Free Printable Signs">
            <a:extLst>
              <a:ext uri="{FF2B5EF4-FFF2-40B4-BE49-F238E27FC236}">
                <a16:creationId xmlns:a16="http://schemas.microsoft.com/office/drawing/2014/main" id="{F77EBF1E-A114-E94F-AE15-78FDCA98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92" y="3638025"/>
            <a:ext cx="2973215" cy="23001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48388-6D52-C248-ABC8-A36AF06C1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00578"/>
            <a:ext cx="9603275" cy="4266736"/>
          </a:xfrm>
        </p:spPr>
        <p:txBody>
          <a:bodyPr>
            <a:noAutofit/>
          </a:bodyPr>
          <a:lstStyle/>
          <a:p>
            <a:r>
              <a:rPr lang="en-US" dirty="0"/>
              <a:t>Numerous carcinogens and other toxins have been found when studied</a:t>
            </a:r>
          </a:p>
          <a:p>
            <a:pPr lvl="1"/>
            <a:r>
              <a:rPr lang="en-US" dirty="0"/>
              <a:t>Aldehydes</a:t>
            </a:r>
          </a:p>
          <a:p>
            <a:pPr lvl="1"/>
            <a:r>
              <a:rPr lang="en-US" dirty="0"/>
              <a:t>Nitrosamines</a:t>
            </a:r>
          </a:p>
          <a:p>
            <a:pPr lvl="1"/>
            <a:r>
              <a:rPr lang="en-US" dirty="0"/>
              <a:t>Carrier Solvents</a:t>
            </a:r>
          </a:p>
          <a:p>
            <a:pPr marL="692150" lvl="1" indent="-233363"/>
            <a:r>
              <a:rPr lang="en-US" dirty="0"/>
              <a:t>Tobacco alkaloids</a:t>
            </a:r>
          </a:p>
          <a:p>
            <a:pPr marL="692150" lvl="1" indent="-233363"/>
            <a:r>
              <a:rPr lang="en-US" dirty="0"/>
              <a:t>Polycyclic aromatic hydrocarbons</a:t>
            </a:r>
          </a:p>
          <a:p>
            <a:pPr lvl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E81C93-458C-1A48-A056-596B31440377}"/>
              </a:ext>
            </a:extLst>
          </p:cNvPr>
          <p:cNvSpPr txBox="1">
            <a:spLocks/>
          </p:cNvSpPr>
          <p:nvPr/>
        </p:nvSpPr>
        <p:spPr>
          <a:xfrm>
            <a:off x="1451579" y="1800578"/>
            <a:ext cx="9603275" cy="42667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Numerous carcinogens and other toxins have been found when studied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E69B14-1197-6546-A58D-A393EB83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Additives</a:t>
            </a:r>
          </a:p>
        </p:txBody>
      </p:sp>
      <p:pic>
        <p:nvPicPr>
          <p:cNvPr id="6" name="Picture 4" descr="Printable No Smoking Or Vaping Sign – Free Printable Signs">
            <a:extLst>
              <a:ext uri="{FF2B5EF4-FFF2-40B4-BE49-F238E27FC236}">
                <a16:creationId xmlns:a16="http://schemas.microsoft.com/office/drawing/2014/main" id="{D1A8D766-61E7-2440-A986-212CA8931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97" y="2530737"/>
            <a:ext cx="3696290" cy="28595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737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Nicotine toxicity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 discrepancies between labeled amount and actual amount found in studies</a:t>
            </a:r>
          </a:p>
          <a:p>
            <a:r>
              <a:rPr lang="en-US" dirty="0"/>
              <a:t>Nicotine can exceed amount in traditional cigarettes</a:t>
            </a:r>
          </a:p>
          <a:p>
            <a:r>
              <a:rPr lang="en-US" dirty="0"/>
              <a:t>Nicotine is both toxic and highly addictive</a:t>
            </a:r>
          </a:p>
          <a:p>
            <a:r>
              <a:rPr lang="en-US" dirty="0"/>
              <a:t>Particular concern in adolescents with developing brains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BEA24-25AF-C147-B44B-89194B683E5A}"/>
              </a:ext>
            </a:extLst>
          </p:cNvPr>
          <p:cNvSpPr txBox="1"/>
          <p:nvPr/>
        </p:nvSpPr>
        <p:spPr>
          <a:xfrm>
            <a:off x="7594899" y="5701553"/>
            <a:ext cx="332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National Academy of Sciences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884697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Nicotine toxicity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Adolescents more likely to experiment</a:t>
            </a:r>
          </a:p>
          <a:p>
            <a:r>
              <a:rPr lang="en-US" dirty="0"/>
              <a:t>Adolescents more susceptible to chemical addiction (developing brain)</a:t>
            </a:r>
          </a:p>
          <a:p>
            <a:pPr lvl="1"/>
            <a:r>
              <a:rPr lang="en-US" dirty="0"/>
              <a:t>Earlier addiction</a:t>
            </a:r>
            <a:r>
              <a:rPr lang="en-US" dirty="0">
                <a:sym typeface="Wingdings" pitchFamily="2" charset="2"/>
              </a:rPr>
              <a:t> Stronger addiction</a:t>
            </a:r>
          </a:p>
          <a:p>
            <a:r>
              <a:rPr lang="en-US" dirty="0">
                <a:sym typeface="Wingdings" pitchFamily="2" charset="2"/>
              </a:rPr>
              <a:t>Toxicity exaggerated due to developing status of brain</a:t>
            </a:r>
          </a:p>
          <a:p>
            <a:r>
              <a:rPr lang="en-US" i="1" dirty="0">
                <a:sym typeface="Wingdings" pitchFamily="2" charset="2"/>
              </a:rPr>
              <a:t>Multiple reports of acute nicotine toxicity in teens </a:t>
            </a:r>
          </a:p>
          <a:p>
            <a:pPr lvl="1"/>
            <a:r>
              <a:rPr lang="en-US" i="1" dirty="0">
                <a:sym typeface="Wingdings" pitchFamily="2" charset="2"/>
              </a:rPr>
              <a:t>Role of unknown nicotine concentration?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BEA24-25AF-C147-B44B-89194B683E5A}"/>
              </a:ext>
            </a:extLst>
          </p:cNvPr>
          <p:cNvSpPr txBox="1"/>
          <p:nvPr/>
        </p:nvSpPr>
        <p:spPr>
          <a:xfrm>
            <a:off x="7594899" y="5701553"/>
            <a:ext cx="332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National Academy of Sciences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30341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Poisonings and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substantially since 2011</a:t>
            </a:r>
          </a:p>
          <a:p>
            <a:r>
              <a:rPr lang="en-US" dirty="0"/>
              <a:t>Mild cases often resolve within 12-24 hours with no treatment</a:t>
            </a:r>
          </a:p>
          <a:p>
            <a:r>
              <a:rPr lang="en-US" dirty="0"/>
              <a:t>Severe cases can result in hospitalization and death</a:t>
            </a:r>
          </a:p>
          <a:p>
            <a:r>
              <a:rPr lang="en-US" dirty="0"/>
              <a:t>Additional risk of button battery ingestion</a:t>
            </a:r>
          </a:p>
          <a:p>
            <a:r>
              <a:rPr lang="en-US" dirty="0"/>
              <a:t>Child Nicotine Poisoning Prevention Act</a:t>
            </a:r>
          </a:p>
          <a:p>
            <a:pPr lvl="1"/>
            <a:r>
              <a:rPr lang="en-US" dirty="0"/>
              <a:t>Thousands of cases of poisoning annually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BEA24-25AF-C147-B44B-89194B683E5A}"/>
              </a:ext>
            </a:extLst>
          </p:cNvPr>
          <p:cNvSpPr txBox="1"/>
          <p:nvPr/>
        </p:nvSpPr>
        <p:spPr>
          <a:xfrm>
            <a:off x="9498209" y="5773284"/>
            <a:ext cx="15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Pediatrics, </a:t>
            </a:r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69034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B317-9550-B847-A869-80FEE585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 of nicotine poisoning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E9BFB-0E7F-714C-B240-D4DE50EA2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r>
              <a:rPr lang="en-US" dirty="0"/>
              <a:t>Acute</a:t>
            </a:r>
          </a:p>
          <a:p>
            <a:pPr lvl="1"/>
            <a:r>
              <a:rPr lang="en-US" dirty="0"/>
              <a:t>Excessive saliva</a:t>
            </a:r>
          </a:p>
          <a:p>
            <a:pPr lvl="1"/>
            <a:r>
              <a:rPr lang="en-US" dirty="0"/>
              <a:t>Nausea/vomiting</a:t>
            </a:r>
          </a:p>
          <a:p>
            <a:pPr lvl="1"/>
            <a:r>
              <a:rPr lang="en-US" dirty="0"/>
              <a:t>Stomach pain</a:t>
            </a:r>
          </a:p>
          <a:p>
            <a:pPr lvl="1"/>
            <a:r>
              <a:rPr lang="en-US" dirty="0"/>
              <a:t>Headache</a:t>
            </a:r>
          </a:p>
          <a:p>
            <a:pPr lvl="1"/>
            <a:r>
              <a:rPr lang="en-US" dirty="0"/>
              <a:t>Anxiety/tremors</a:t>
            </a:r>
          </a:p>
          <a:p>
            <a:pPr lvl="1"/>
            <a:r>
              <a:rPr lang="en-US" dirty="0"/>
              <a:t>Elevated HR</a:t>
            </a:r>
          </a:p>
          <a:p>
            <a:pPr lvl="1"/>
            <a:r>
              <a:rPr lang="en-US" dirty="0"/>
              <a:t>Tachypnea</a:t>
            </a:r>
          </a:p>
          <a:p>
            <a:r>
              <a:rPr lang="en-US" dirty="0"/>
              <a:t>After 1 hour</a:t>
            </a:r>
          </a:p>
          <a:p>
            <a:pPr lvl="1"/>
            <a:r>
              <a:rPr lang="en-US" dirty="0"/>
              <a:t>Low BP</a:t>
            </a:r>
          </a:p>
          <a:p>
            <a:pPr lvl="1"/>
            <a:r>
              <a:rPr lang="en-US" dirty="0"/>
              <a:t>Bradycardia</a:t>
            </a:r>
          </a:p>
          <a:p>
            <a:pPr lvl="1"/>
            <a:r>
              <a:rPr lang="en-US" dirty="0"/>
              <a:t>Shallow breathing</a:t>
            </a:r>
          </a:p>
          <a:p>
            <a:pPr lvl="1"/>
            <a:r>
              <a:rPr lang="en-US" dirty="0"/>
              <a:t>Diarrhea</a:t>
            </a:r>
          </a:p>
          <a:p>
            <a:pPr lvl="1"/>
            <a:r>
              <a:rPr lang="en-US" dirty="0"/>
              <a:t>Fatigue</a:t>
            </a:r>
          </a:p>
          <a:p>
            <a:pPr lvl="1"/>
            <a:r>
              <a:rPr lang="en-US" dirty="0"/>
              <a:t>Weakness</a:t>
            </a:r>
          </a:p>
          <a:p>
            <a:pPr lvl="1"/>
            <a:r>
              <a:rPr lang="en-US" dirty="0"/>
              <a:t>Pale skin</a:t>
            </a:r>
          </a:p>
          <a:p>
            <a:r>
              <a:rPr lang="en-US" dirty="0"/>
              <a:t>Extreme cases</a:t>
            </a:r>
          </a:p>
          <a:p>
            <a:pPr lvl="1"/>
            <a:r>
              <a:rPr lang="en-US" dirty="0"/>
              <a:t>Seizures</a:t>
            </a:r>
          </a:p>
          <a:p>
            <a:pPr lvl="1"/>
            <a:r>
              <a:rPr lang="en-US" dirty="0"/>
              <a:t>Coma</a:t>
            </a:r>
          </a:p>
          <a:p>
            <a:pPr lvl="1"/>
            <a:r>
              <a:rPr lang="en-US" dirty="0"/>
              <a:t>Breathing difficulties</a:t>
            </a:r>
          </a:p>
          <a:p>
            <a:pPr lvl="1"/>
            <a:r>
              <a:rPr lang="en-US" dirty="0"/>
              <a:t>Respiratory failure</a:t>
            </a:r>
          </a:p>
          <a:p>
            <a:pPr lvl="1"/>
            <a:r>
              <a:rPr lang="en-US" dirty="0"/>
              <a:t>Death</a:t>
            </a:r>
          </a:p>
          <a:p>
            <a:r>
              <a:rPr lang="en-US" i="1" dirty="0"/>
              <a:t>On the rise</a:t>
            </a:r>
          </a:p>
        </p:txBody>
      </p:sp>
    </p:spTree>
    <p:extLst>
      <p:ext uri="{BB962C8B-B14F-4D97-AF65-F5344CB8AC3E}">
        <p14:creationId xmlns:p14="http://schemas.microsoft.com/office/powerpoint/2010/main" val="323381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B317-9550-B847-A869-80FEE585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health effects of vaping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E9BFB-0E7F-714C-B240-D4DE50EA2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r>
              <a:rPr lang="en-US" dirty="0"/>
              <a:t>Discharged and exhaled aerosol can pose a risk to bystanders</a:t>
            </a:r>
          </a:p>
          <a:p>
            <a:r>
              <a:rPr lang="en-US" dirty="0"/>
              <a:t>Similar to second hand smoke</a:t>
            </a:r>
          </a:p>
          <a:p>
            <a:r>
              <a:rPr lang="en-US" dirty="0"/>
              <a:t>Deposited onto surfaces (third hand smoke)</a:t>
            </a:r>
          </a:p>
          <a:p>
            <a:r>
              <a:rPr lang="en-US" dirty="0"/>
              <a:t>Known toxins/carcinogens (including nicotine)</a:t>
            </a:r>
          </a:p>
          <a:p>
            <a:r>
              <a:rPr lang="en-US" dirty="0"/>
              <a:t>Limited human studies available.</a:t>
            </a:r>
          </a:p>
          <a:p>
            <a:r>
              <a:rPr lang="en-US" dirty="0"/>
              <a:t>Adolescent users at increased risk of cough/wheeze/</a:t>
            </a:r>
            <a:r>
              <a:rPr lang="en-US" i="1" u="sng" dirty="0">
                <a:solidFill>
                  <a:schemeClr val="accent1"/>
                </a:solidFill>
              </a:rPr>
              <a:t>asthma exacerbations</a:t>
            </a:r>
          </a:p>
        </p:txBody>
      </p:sp>
    </p:spTree>
    <p:extLst>
      <p:ext uri="{BB962C8B-B14F-4D97-AF65-F5344CB8AC3E}">
        <p14:creationId xmlns:p14="http://schemas.microsoft.com/office/powerpoint/2010/main" val="296818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E5F74-1CAE-5745-A41F-2EF02AF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F8D96-42A7-9B47-8A72-5C6234C63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vaping?</a:t>
            </a:r>
          </a:p>
          <a:p>
            <a:r>
              <a:rPr lang="en-US" dirty="0"/>
              <a:t>Dangers of vaping</a:t>
            </a:r>
          </a:p>
          <a:p>
            <a:r>
              <a:rPr lang="en-US" dirty="0"/>
              <a:t>Is vaping addictive?</a:t>
            </a:r>
          </a:p>
          <a:p>
            <a:r>
              <a:rPr lang="en-US" dirty="0"/>
              <a:t>Is vaping harmful to others</a:t>
            </a:r>
          </a:p>
          <a:p>
            <a:r>
              <a:rPr lang="en-US" dirty="0"/>
              <a:t>Vaping vs cigarette smoking</a:t>
            </a:r>
          </a:p>
          <a:p>
            <a:r>
              <a:rPr lang="en-US" dirty="0"/>
              <a:t>COVID-19 Overview</a:t>
            </a:r>
          </a:p>
        </p:txBody>
      </p:sp>
    </p:spTree>
    <p:extLst>
      <p:ext uri="{BB962C8B-B14F-4D97-AF65-F5344CB8AC3E}">
        <p14:creationId xmlns:p14="http://schemas.microsoft.com/office/powerpoint/2010/main" val="3259728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B317-9550-B847-A869-80FEE585F4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037" y="367452"/>
            <a:ext cx="5541963" cy="152558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 dirty="0"/>
              <a:t>Other injuries from vaping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7BDDC-1CF4-B84A-88DE-7DF8932FE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1" b="12382"/>
          <a:stretch/>
        </p:blipFill>
        <p:spPr>
          <a:xfrm>
            <a:off x="5050868" y="367452"/>
            <a:ext cx="4835374" cy="32256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22977-DBCC-3E42-BDD6-42B22BABE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65"/>
          <a:stretch/>
        </p:blipFill>
        <p:spPr>
          <a:xfrm>
            <a:off x="554497" y="3744850"/>
            <a:ext cx="5541503" cy="2253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CFB93C2-637F-A54E-8163-DDC56F5017DA}"/>
              </a:ext>
            </a:extLst>
          </p:cNvPr>
          <p:cNvSpPr txBox="1"/>
          <p:nvPr/>
        </p:nvSpPr>
        <p:spPr>
          <a:xfrm>
            <a:off x="9275441" y="5814145"/>
            <a:ext cx="209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mmwr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22BF22-8E0E-CC40-BA39-E20082844F26}"/>
              </a:ext>
            </a:extLst>
          </p:cNvPr>
          <p:cNvSpPr txBox="1"/>
          <p:nvPr/>
        </p:nvSpPr>
        <p:spPr>
          <a:xfrm>
            <a:off x="6304740" y="3620618"/>
            <a:ext cx="506685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Chronic lung disease/asthma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COPD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Cardiovascular disease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Cancer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09CEB8-9B6B-FA41-85B3-2619DA113A75}"/>
              </a:ext>
            </a:extLst>
          </p:cNvPr>
          <p:cNvCxnSpPr>
            <a:cxnSpLocks/>
          </p:cNvCxnSpPr>
          <p:nvPr/>
        </p:nvCxnSpPr>
        <p:spPr>
          <a:xfrm>
            <a:off x="554037" y="2474259"/>
            <a:ext cx="4496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791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Progression to regular cigarettes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Extensively studied</a:t>
            </a:r>
          </a:p>
          <a:p>
            <a:r>
              <a:rPr lang="en-US" dirty="0"/>
              <a:t>Adolescents young adults (14-30 years of age):</a:t>
            </a:r>
          </a:p>
          <a:p>
            <a:pPr lvl="1"/>
            <a:r>
              <a:rPr lang="en-US" dirty="0"/>
              <a:t>Those who use e-cigs are 3.6 times more likely to use traditional cigarettes</a:t>
            </a:r>
          </a:p>
          <a:p>
            <a:pPr lvl="1"/>
            <a:r>
              <a:rPr lang="en-US" dirty="0"/>
              <a:t>Even those who have lower social/behavioral risk factors for cigarette use</a:t>
            </a:r>
          </a:p>
          <a:p>
            <a:pPr>
              <a:tabLst>
                <a:tab pos="9134475" algn="l"/>
                <a:tab pos="9305925" algn="l"/>
              </a:tabLst>
            </a:pPr>
            <a:r>
              <a:rPr lang="en-US" dirty="0"/>
              <a:t>Concern for reversing the declining trend of cigarette           use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BEA24-25AF-C147-B44B-89194B683E5A}"/>
              </a:ext>
            </a:extLst>
          </p:cNvPr>
          <p:cNvSpPr txBox="1"/>
          <p:nvPr/>
        </p:nvSpPr>
        <p:spPr>
          <a:xfrm>
            <a:off x="9982303" y="5496285"/>
            <a:ext cx="189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Pediatrics, </a:t>
            </a:r>
            <a:r>
              <a:rPr lang="en-US" dirty="0"/>
              <a:t>2019</a:t>
            </a:r>
          </a:p>
          <a:p>
            <a:r>
              <a:rPr lang="en-US" i="1" dirty="0"/>
              <a:t>JAMA </a:t>
            </a:r>
            <a:r>
              <a:rPr lang="en-US" i="1" dirty="0" err="1"/>
              <a:t>Pediatr</a:t>
            </a:r>
            <a:r>
              <a:rPr lang="en-US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130149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e-cigs help smokers quit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Not supported by scientific evidence</a:t>
            </a:r>
          </a:p>
          <a:p>
            <a:r>
              <a:rPr lang="en-US" dirty="0"/>
              <a:t>National Academies of Sciences, Engineering, and Medicine</a:t>
            </a:r>
          </a:p>
          <a:p>
            <a:pPr lvl="1"/>
            <a:r>
              <a:rPr lang="en-US" dirty="0"/>
              <a:t>No evidence that e-cigs are superior to no treatment</a:t>
            </a:r>
          </a:p>
          <a:p>
            <a:r>
              <a:rPr lang="en-US" dirty="0"/>
              <a:t>Studies show that cigarette smokers using e-cigs have </a:t>
            </a:r>
            <a:r>
              <a:rPr lang="en-US" i="1" dirty="0"/>
              <a:t>lower</a:t>
            </a:r>
            <a:r>
              <a:rPr lang="en-US" dirty="0"/>
              <a:t> rates of success</a:t>
            </a:r>
          </a:p>
          <a:p>
            <a:r>
              <a:rPr lang="en-US" dirty="0"/>
              <a:t>However, changing to e-cigs may pose a </a:t>
            </a:r>
            <a:r>
              <a:rPr lang="en-US" i="1" dirty="0"/>
              <a:t>lesser risk</a:t>
            </a:r>
            <a:r>
              <a:rPr lang="en-US" dirty="0"/>
              <a:t> than continued use of combustible tobacco </a:t>
            </a:r>
            <a:r>
              <a:rPr lang="en-US" i="1" dirty="0"/>
              <a:t>to the smoker</a:t>
            </a:r>
          </a:p>
          <a:p>
            <a:r>
              <a:rPr lang="en-US" dirty="0"/>
              <a:t>Not necessarily better for the general public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BEA24-25AF-C147-B44B-89194B683E5A}"/>
              </a:ext>
            </a:extLst>
          </p:cNvPr>
          <p:cNvSpPr txBox="1"/>
          <p:nvPr/>
        </p:nvSpPr>
        <p:spPr>
          <a:xfrm>
            <a:off x="9982303" y="5496285"/>
            <a:ext cx="1556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Pediatrics, </a:t>
            </a:r>
            <a:r>
              <a:rPr lang="en-US" dirty="0"/>
              <a:t>2019</a:t>
            </a:r>
          </a:p>
          <a:p>
            <a:r>
              <a:rPr lang="en-US" i="1" dirty="0"/>
              <a:t>NASEM, </a:t>
            </a:r>
            <a:r>
              <a:rPr lang="en-US" dirty="0"/>
              <a:t>2018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96059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Aping is Less Harmful Than Smoking, but It’s Still Not Safe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Research Suggests Vaping is Bad for Your Heart and Lungs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Electronic Cigarettes Are Just As Addictive As Traditional Ones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Electronic Cigarettes Aren’t The Best Smoking Cessation Tool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A New Generation Is Getting Hooked on Nicotine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BF3570-075E-634B-9D63-11395333B2C3}"/>
              </a:ext>
            </a:extLst>
          </p:cNvPr>
          <p:cNvGrpSpPr/>
          <p:nvPr/>
        </p:nvGrpSpPr>
        <p:grpSpPr>
          <a:xfrm>
            <a:off x="2583964" y="537934"/>
            <a:ext cx="7024072" cy="1079501"/>
            <a:chOff x="1451579" y="537934"/>
            <a:chExt cx="7024072" cy="10795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604430-6417-2E42-A70D-C1BCFC3C5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2079" y="537934"/>
              <a:ext cx="5563572" cy="10794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07E0BE-CA31-E64C-8443-61F27752F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579" y="537935"/>
              <a:ext cx="1460500" cy="1079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421C908-313F-CA47-A7B3-2EFC17F9DCFC}"/>
              </a:ext>
            </a:extLst>
          </p:cNvPr>
          <p:cNvSpPr txBox="1"/>
          <p:nvPr/>
        </p:nvSpPr>
        <p:spPr>
          <a:xfrm>
            <a:off x="1451579" y="5614623"/>
            <a:ext cx="960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https://</a:t>
            </a:r>
            <a:r>
              <a:rPr lang="en-US" i="1" dirty="0" err="1">
                <a:solidFill>
                  <a:schemeClr val="accent1"/>
                </a:solidFill>
              </a:rPr>
              <a:t>www.hopkinsmedicine.org</a:t>
            </a:r>
            <a:r>
              <a:rPr lang="en-US" i="1" dirty="0">
                <a:solidFill>
                  <a:schemeClr val="accent1"/>
                </a:solidFill>
              </a:rPr>
              <a:t>/health/wellness-and-prevention/5-truths-you-need-to-know-about-vaping</a:t>
            </a:r>
          </a:p>
        </p:txBody>
      </p:sp>
    </p:spTree>
    <p:extLst>
      <p:ext uri="{BB962C8B-B14F-4D97-AF65-F5344CB8AC3E}">
        <p14:creationId xmlns:p14="http://schemas.microsoft.com/office/powerpoint/2010/main" val="3073905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of Organized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>
            <a:normAutofit/>
          </a:bodyPr>
          <a:lstStyle/>
          <a:p>
            <a:r>
              <a:rPr lang="en-US" dirty="0"/>
              <a:t>American Medical Association:</a:t>
            </a:r>
          </a:p>
          <a:p>
            <a:pPr lvl="1"/>
            <a:r>
              <a:rPr lang="en-US" dirty="0"/>
              <a:t>Total ban on all non-FDA approved vaping products (prescription only)</a:t>
            </a:r>
          </a:p>
          <a:p>
            <a:pPr lvl="1"/>
            <a:r>
              <a:rPr lang="en-US" dirty="0"/>
              <a:t>Research funding to study safety/efficacy of vaping products</a:t>
            </a:r>
          </a:p>
          <a:p>
            <a:pPr lvl="1"/>
            <a:r>
              <a:rPr lang="en-US" dirty="0"/>
              <a:t>Increased research into nicotine/tobacco cessation</a:t>
            </a:r>
          </a:p>
          <a:p>
            <a:pPr lvl="1"/>
            <a:r>
              <a:rPr lang="en-US" dirty="0"/>
              <a:t>Advocate for expansion of diagnostic codes</a:t>
            </a:r>
          </a:p>
          <a:p>
            <a:r>
              <a:rPr lang="en-US" dirty="0"/>
              <a:t>American Academy of Pediatrics</a:t>
            </a:r>
          </a:p>
          <a:p>
            <a:pPr lvl="1"/>
            <a:r>
              <a:rPr lang="en-US" dirty="0"/>
              <a:t>Essentially, apply all existing combustible tobacco regulations to e-cigarettes and vaping products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14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>
            <a:normAutofit/>
          </a:bodyPr>
          <a:lstStyle/>
          <a:p>
            <a:r>
              <a:rPr lang="en-US" dirty="0"/>
              <a:t>Do not make patients feel guilty</a:t>
            </a:r>
          </a:p>
          <a:p>
            <a:r>
              <a:rPr lang="en-US" dirty="0"/>
              <a:t>Empathize with patients</a:t>
            </a:r>
          </a:p>
          <a:p>
            <a:pPr lvl="1"/>
            <a:r>
              <a:rPr lang="en-US" dirty="0"/>
              <a:t>We all have faults</a:t>
            </a:r>
          </a:p>
          <a:p>
            <a:pPr lvl="1"/>
            <a:r>
              <a:rPr lang="en-US" dirty="0"/>
              <a:t>Brain chemistry</a:t>
            </a:r>
          </a:p>
          <a:p>
            <a:r>
              <a:rPr lang="en-US" dirty="0"/>
              <a:t>Emphasize the addictive nature and how challenging it is</a:t>
            </a:r>
          </a:p>
          <a:p>
            <a:r>
              <a:rPr lang="en-US" dirty="0"/>
              <a:t>Try to understand the patient’s self-identity</a:t>
            </a:r>
          </a:p>
          <a:p>
            <a:r>
              <a:rPr lang="en-US" dirty="0"/>
              <a:t>Ultimately, the patient has to want to quit</a:t>
            </a:r>
          </a:p>
        </p:txBody>
      </p:sp>
    </p:spTree>
    <p:extLst>
      <p:ext uri="{BB962C8B-B14F-4D97-AF65-F5344CB8AC3E}">
        <p14:creationId xmlns:p14="http://schemas.microsoft.com/office/powerpoint/2010/main" val="2611575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5B9F8-9DD7-D54A-8368-142E38326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200" y="967167"/>
            <a:ext cx="4151306" cy="2374516"/>
          </a:xfrm>
        </p:spPr>
        <p:txBody>
          <a:bodyPr>
            <a:normAutofit/>
          </a:bodyPr>
          <a:lstStyle/>
          <a:p>
            <a:r>
              <a:rPr lang="en-US" sz="4800"/>
              <a:t>Covid-19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8BB23-FF61-AF4E-B368-E54DB49A3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431" y="805583"/>
            <a:ext cx="4867637" cy="46607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3526496"/>
            <a:ext cx="414993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147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affairs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>
            <a:normAutofit/>
          </a:bodyPr>
          <a:lstStyle/>
          <a:p>
            <a:r>
              <a:rPr lang="en-US" dirty="0"/>
              <a:t>SARS-CoV2</a:t>
            </a:r>
          </a:p>
          <a:p>
            <a:r>
              <a:rPr lang="en-US" dirty="0"/>
              <a:t>RNA based Coronavirus</a:t>
            </a:r>
          </a:p>
          <a:p>
            <a:r>
              <a:rPr lang="en-US" dirty="0"/>
              <a:t>More contagious and more fatal than the flu</a:t>
            </a:r>
          </a:p>
          <a:p>
            <a:pPr lvl="1"/>
            <a:r>
              <a:rPr lang="en-US" dirty="0"/>
              <a:t>Each person with COVID-19 infects ~2 other people</a:t>
            </a:r>
          </a:p>
          <a:p>
            <a:pPr lvl="1"/>
            <a:r>
              <a:rPr lang="en-US" dirty="0"/>
              <a:t>Louisiana mortality rate over 4% (influenza average 0.1%)</a:t>
            </a:r>
          </a:p>
          <a:p>
            <a:r>
              <a:rPr lang="en-US" dirty="0"/>
              <a:t>Planning for surge is ongoing across the state</a:t>
            </a:r>
          </a:p>
          <a:p>
            <a:r>
              <a:rPr lang="en-US" dirty="0"/>
              <a:t>Curve is still on the “upslope”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AAAB0-CF86-B748-AD2A-046AC9512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09FBF-5C37-4247-84D3-5C9CDC76D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205" y="1975224"/>
            <a:ext cx="1885649" cy="18007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3515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don’t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it will end</a:t>
            </a:r>
          </a:p>
          <a:p>
            <a:r>
              <a:rPr lang="en-US" dirty="0"/>
              <a:t>How many people have been infected</a:t>
            </a:r>
          </a:p>
          <a:p>
            <a:pPr lvl="1"/>
            <a:r>
              <a:rPr lang="en-US" dirty="0"/>
              <a:t>Virus vs antibody testing</a:t>
            </a:r>
          </a:p>
          <a:p>
            <a:r>
              <a:rPr lang="en-US" dirty="0"/>
              <a:t>Airborne vs. droplet spread</a:t>
            </a:r>
          </a:p>
          <a:p>
            <a:pPr lvl="1"/>
            <a:r>
              <a:rPr lang="en-US" dirty="0"/>
              <a:t>Evidence suggests that it can possibly live suspended in air</a:t>
            </a:r>
          </a:p>
          <a:p>
            <a:r>
              <a:rPr lang="en-US" dirty="0"/>
              <a:t>Seasonal status</a:t>
            </a:r>
          </a:p>
          <a:p>
            <a:pPr lvl="1"/>
            <a:r>
              <a:rPr lang="en-US" dirty="0"/>
              <a:t>Strong reason to suspect it will not be</a:t>
            </a:r>
          </a:p>
          <a:p>
            <a:r>
              <a:rPr lang="en-US" dirty="0"/>
              <a:t>Immunity after infection</a:t>
            </a:r>
            <a:r>
              <a:rPr lang="en-US" dirty="0">
                <a:sym typeface="Wingdings" pitchFamily="2" charset="2"/>
              </a:rPr>
              <a:t> role of antibody testing?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405BA-42BF-2F43-A6B9-4C18D13E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205" y="1975224"/>
            <a:ext cx="1885649" cy="18007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35486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6135-DCB5-1D41-82F7-E26D3AE9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C666-4194-7142-885A-A26CAF11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75880"/>
            <a:ext cx="9603275" cy="4266736"/>
          </a:xfrm>
        </p:spPr>
        <p:txBody>
          <a:bodyPr>
            <a:normAutofit/>
          </a:bodyPr>
          <a:lstStyle/>
          <a:p>
            <a:r>
              <a:rPr lang="en-US" dirty="0"/>
              <a:t>Social distancing</a:t>
            </a:r>
          </a:p>
          <a:p>
            <a:pPr lvl="1"/>
            <a:r>
              <a:rPr lang="en-US" dirty="0"/>
              <a:t>Currently at least through April 30, 2020</a:t>
            </a:r>
          </a:p>
          <a:p>
            <a:r>
              <a:rPr lang="en-US" dirty="0"/>
              <a:t>Wash hands</a:t>
            </a:r>
          </a:p>
          <a:p>
            <a:pPr lvl="1"/>
            <a:r>
              <a:rPr lang="en-US" dirty="0"/>
              <a:t>20 second</a:t>
            </a:r>
          </a:p>
          <a:p>
            <a:r>
              <a:rPr lang="en-US" dirty="0"/>
              <a:t>Clean all surfaces</a:t>
            </a:r>
          </a:p>
          <a:p>
            <a:pPr lvl="1"/>
            <a:r>
              <a:rPr lang="en-US" dirty="0"/>
              <a:t>Unclear how long it lives on surfaces</a:t>
            </a:r>
          </a:p>
          <a:p>
            <a:r>
              <a:rPr lang="en-US" dirty="0"/>
              <a:t>Wear cloth mask outdoors and leave house as little as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AD9E1-853B-9A41-9E89-9EB1DA66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205" y="1975224"/>
            <a:ext cx="1885649" cy="18007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006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AA46-35A0-CB43-9062-C738BAE9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Vaping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BFDA8-9D8B-EB46-92C0-D0AD9056A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99727"/>
          </a:xfrm>
        </p:spPr>
        <p:txBody>
          <a:bodyPr>
            <a:normAutofit/>
          </a:bodyPr>
          <a:lstStyle/>
          <a:p>
            <a:r>
              <a:rPr lang="en-US" sz="2800" dirty="0"/>
              <a:t>The use of a device that produces an </a:t>
            </a:r>
            <a:r>
              <a:rPr lang="en-US" sz="2800" b="1" i="1" dirty="0"/>
              <a:t>aerosol</a:t>
            </a:r>
            <a:r>
              <a:rPr lang="en-US" sz="2800" dirty="0"/>
              <a:t> from a solution for inhalation through a mouthpiece by the user</a:t>
            </a:r>
          </a:p>
          <a:p>
            <a:r>
              <a:rPr lang="en-US" sz="2800" b="1" i="1" dirty="0"/>
              <a:t>Not truly a vapor! </a:t>
            </a:r>
          </a:p>
          <a:p>
            <a:r>
              <a:rPr lang="en-US" sz="2800" dirty="0"/>
              <a:t>Typical solutions:</a:t>
            </a:r>
          </a:p>
          <a:p>
            <a:pPr lvl="1"/>
            <a:r>
              <a:rPr lang="en-US" sz="2400" dirty="0"/>
              <a:t>Nicotine</a:t>
            </a:r>
          </a:p>
          <a:p>
            <a:pPr lvl="1"/>
            <a:r>
              <a:rPr lang="en-US" sz="2400" dirty="0"/>
              <a:t>Flavoring chemicals</a:t>
            </a:r>
          </a:p>
          <a:p>
            <a:pPr lvl="1"/>
            <a:r>
              <a:rPr lang="en-US" sz="2400" dirty="0"/>
              <a:t>Other additives </a:t>
            </a:r>
          </a:p>
        </p:txBody>
      </p:sp>
    </p:spTree>
    <p:extLst>
      <p:ext uri="{BB962C8B-B14F-4D97-AF65-F5344CB8AC3E}">
        <p14:creationId xmlns:p14="http://schemas.microsoft.com/office/powerpoint/2010/main" val="2871309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ChangeArrowheads="1"/>
          </p:cNvSpPr>
          <p:nvPr/>
        </p:nvSpPr>
        <p:spPr bwMode="auto">
          <a:xfrm>
            <a:off x="2209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sp>
        <p:nvSpPr>
          <p:cNvPr id="73730" name="Text Box 3" descr="Purple mesh"/>
          <p:cNvSpPr txBox="1">
            <a:spLocks noChangeArrowheads="1"/>
          </p:cNvSpPr>
          <p:nvPr/>
        </p:nvSpPr>
        <p:spPr bwMode="auto">
          <a:xfrm>
            <a:off x="1943100" y="244643"/>
            <a:ext cx="830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0988" indent="-280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73731" name="Picture 5" descr="Purple m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387643"/>
            <a:ext cx="3186112" cy="4314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373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62706"/>
              </p:ext>
            </p:extLst>
          </p:nvPr>
        </p:nvGraphicFramePr>
        <p:xfrm>
          <a:off x="7232929" y="1387643"/>
          <a:ext cx="2855912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4" imgW="2838846" imgH="4285714" progId="MS_ClipArt_Gallery.5">
                  <p:embed/>
                </p:oleObj>
              </mc:Choice>
              <mc:Fallback>
                <p:oleObj name="Clip" r:id="rId4" imgW="2838846" imgH="4285714" progId="MS_ClipArt_Gallery.5">
                  <p:embed/>
                  <p:pic>
                    <p:nvPicPr>
                      <p:cNvPr id="7373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929" y="1387643"/>
                        <a:ext cx="2855912" cy="43148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74A754-68DF-4349-929D-AA69A0439639}"/>
              </a:ext>
            </a:extLst>
          </p:cNvPr>
          <p:cNvCxnSpPr>
            <a:cxnSpLocks/>
          </p:cNvCxnSpPr>
          <p:nvPr/>
        </p:nvCxnSpPr>
        <p:spPr>
          <a:xfrm>
            <a:off x="1943100" y="1198750"/>
            <a:ext cx="8145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59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AA46-35A0-CB43-9062-C738BAE9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Myth #1: Vaping cannot hurt bystanders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BFDA8-9D8B-EB46-92C0-D0AD9056A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99727"/>
          </a:xfrm>
        </p:spPr>
        <p:txBody>
          <a:bodyPr>
            <a:normAutofit/>
          </a:bodyPr>
          <a:lstStyle/>
          <a:p>
            <a:r>
              <a:rPr lang="en-US" sz="3600" dirty="0"/>
              <a:t>Vaping is not truly a vapor</a:t>
            </a:r>
          </a:p>
          <a:p>
            <a:r>
              <a:rPr lang="en-US" sz="3600" dirty="0"/>
              <a:t>It is an aerosol</a:t>
            </a:r>
          </a:p>
          <a:p>
            <a:pPr lvl="1"/>
            <a:r>
              <a:rPr lang="en-US" sz="2800" dirty="0"/>
              <a:t>A suspension of fine particles in gas</a:t>
            </a:r>
          </a:p>
          <a:p>
            <a:pPr lvl="1"/>
            <a:r>
              <a:rPr lang="en-US" sz="2800" dirty="0"/>
              <a:t>Bystanders can be exposed involuntarily to the emissions in a exhaled aerosol</a:t>
            </a:r>
          </a:p>
        </p:txBody>
      </p:sp>
    </p:spTree>
    <p:extLst>
      <p:ext uri="{BB962C8B-B14F-4D97-AF65-F5344CB8AC3E}">
        <p14:creationId xmlns:p14="http://schemas.microsoft.com/office/powerpoint/2010/main" val="386040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7B363-D74A-1A4A-80C2-30DF019D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Various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0B71E-5240-574B-B08C-6E2259E7D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/>
          <a:lstStyle/>
          <a:p>
            <a:r>
              <a:rPr lang="en-US" dirty="0"/>
              <a:t>(Conventional) e-cigarettes</a:t>
            </a:r>
          </a:p>
          <a:p>
            <a:r>
              <a:rPr lang="en-US" dirty="0"/>
              <a:t>Pens and flashlights</a:t>
            </a:r>
          </a:p>
          <a:p>
            <a:r>
              <a:rPr lang="en-US" dirty="0"/>
              <a:t>Flash drive</a:t>
            </a:r>
          </a:p>
          <a:p>
            <a:r>
              <a:rPr lang="en-US" dirty="0"/>
              <a:t>“Mods”- modifiable</a:t>
            </a:r>
          </a:p>
          <a:p>
            <a:pPr lvl="1"/>
            <a:r>
              <a:rPr lang="en-US" dirty="0"/>
              <a:t>Large cartridges</a:t>
            </a:r>
          </a:p>
          <a:p>
            <a:r>
              <a:rPr lang="en-US" dirty="0"/>
              <a:t>Pods, vaporizers, hookahs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7CDA8-E642-9241-BF73-2875AF7B3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271" y="3429000"/>
            <a:ext cx="3009900" cy="260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339A02-4F29-F64E-852E-91F1D4459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71" y="910832"/>
            <a:ext cx="3086100" cy="2209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0042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1DDC-AB4D-F947-8977-28727921C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youth vaping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44314-CDF5-9345-8FBC-28880B08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65120"/>
            <a:ext cx="9682586" cy="4524922"/>
          </a:xfrm>
        </p:spPr>
        <p:txBody>
          <a:bodyPr>
            <a:normAutofit/>
          </a:bodyPr>
          <a:lstStyle/>
          <a:p>
            <a:r>
              <a:rPr lang="en-US" dirty="0"/>
              <a:t>On the rise significantly from 2009-2019</a:t>
            </a:r>
          </a:p>
          <a:p>
            <a:r>
              <a:rPr lang="en-US" dirty="0"/>
              <a:t>Most common tobacco product used among those &lt;18y/o</a:t>
            </a:r>
          </a:p>
          <a:p>
            <a:r>
              <a:rPr lang="en-US" dirty="0"/>
              <a:t>Validated across multiple large cross-sectional surveys</a:t>
            </a:r>
          </a:p>
          <a:p>
            <a:pPr lvl="1"/>
            <a:r>
              <a:rPr lang="en-US" dirty="0"/>
              <a:t>2018 National Youth Tobacco Survey: 20.8% of High School and 4.9% of Middle School Students</a:t>
            </a:r>
          </a:p>
          <a:p>
            <a:pPr lvl="1"/>
            <a:r>
              <a:rPr lang="en-US" dirty="0"/>
              <a:t>2017: Monitoring the Future: 17% of 12</a:t>
            </a:r>
            <a:r>
              <a:rPr lang="en-US" baseline="30000" dirty="0"/>
              <a:t>th</a:t>
            </a:r>
            <a:r>
              <a:rPr lang="en-US" dirty="0"/>
              <a:t> graders, 13% of 10</a:t>
            </a:r>
            <a:r>
              <a:rPr lang="en-US" baseline="30000" dirty="0"/>
              <a:t>th</a:t>
            </a:r>
            <a:r>
              <a:rPr lang="en-US" dirty="0"/>
              <a:t> graders, 7% of 8</a:t>
            </a:r>
            <a:r>
              <a:rPr lang="en-US" baseline="30000" dirty="0"/>
              <a:t>th</a:t>
            </a:r>
            <a:r>
              <a:rPr lang="en-US" dirty="0"/>
              <a:t> graders</a:t>
            </a:r>
          </a:p>
          <a:p>
            <a:pPr lvl="1"/>
            <a:r>
              <a:rPr lang="en-US" dirty="0"/>
              <a:t>Youth Risk Behavior Surveillance System: 13.2% of high school students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03109-1E9D-DA4F-81F4-8827AFBBDF31}"/>
              </a:ext>
            </a:extLst>
          </p:cNvPr>
          <p:cNvSpPr txBox="1"/>
          <p:nvPr/>
        </p:nvSpPr>
        <p:spPr>
          <a:xfrm>
            <a:off x="129092" y="5723068"/>
            <a:ext cx="175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Pediatrics, </a:t>
            </a:r>
            <a:r>
              <a:rPr lang="en-US" dirty="0"/>
              <a:t>2019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134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1DDC-AB4D-F947-8977-28727921C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Epidemiology of youth vaping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44314-CDF5-9345-8FBC-28880B08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65120"/>
            <a:ext cx="9682586" cy="4524922"/>
          </a:xfrm>
        </p:spPr>
        <p:txBody>
          <a:bodyPr>
            <a:normAutofit/>
          </a:bodyPr>
          <a:lstStyle/>
          <a:p>
            <a:r>
              <a:rPr lang="en-US" dirty="0"/>
              <a:t>On the rise significantly from 2009-2019</a:t>
            </a:r>
          </a:p>
          <a:p>
            <a:r>
              <a:rPr lang="en-US" dirty="0"/>
              <a:t>Most common tobacco product used among those &lt;18y/o</a:t>
            </a:r>
          </a:p>
          <a:p>
            <a:r>
              <a:rPr lang="en-US" dirty="0"/>
              <a:t>Validated across multiple large cross-sectional surveys</a:t>
            </a:r>
          </a:p>
          <a:p>
            <a:pPr lvl="1"/>
            <a:r>
              <a:rPr lang="en-US" dirty="0"/>
              <a:t>3 million high school students and 570,000 middle school students</a:t>
            </a:r>
          </a:p>
          <a:p>
            <a:pPr lvl="1"/>
            <a:r>
              <a:rPr lang="en-US" dirty="0"/>
              <a:t>Boys &gt; girls</a:t>
            </a:r>
          </a:p>
          <a:p>
            <a:pPr lvl="1"/>
            <a:r>
              <a:rPr lang="en-US" dirty="0"/>
              <a:t>Non-white Hispanic and Hispanic</a:t>
            </a:r>
          </a:p>
          <a:p>
            <a:pPr lvl="1"/>
            <a:r>
              <a:rPr lang="en-US" dirty="0"/>
              <a:t>Interestingly, use decreases with age.  Majority of adult users are prior cigarette smokers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03109-1E9D-DA4F-81F4-8827AFBBDF31}"/>
              </a:ext>
            </a:extLst>
          </p:cNvPr>
          <p:cNvSpPr txBox="1"/>
          <p:nvPr/>
        </p:nvSpPr>
        <p:spPr>
          <a:xfrm>
            <a:off x="129092" y="5723068"/>
            <a:ext cx="175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Pediatrics, </a:t>
            </a:r>
            <a:r>
              <a:rPr lang="en-US" dirty="0"/>
              <a:t>2019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5444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517F-6F3E-1145-83F8-DA45E0F3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and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7BF5B-00CE-F041-8F1F-DE94753F8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Widely available</a:t>
            </a:r>
          </a:p>
          <a:p>
            <a:r>
              <a:rPr lang="en-US" dirty="0"/>
              <a:t>Many e-cigarette companies are owned by tobacco companies</a:t>
            </a:r>
          </a:p>
          <a:p>
            <a:r>
              <a:rPr lang="en-US" i="1" dirty="0"/>
              <a:t>Marketed directly to youth</a:t>
            </a:r>
          </a:p>
          <a:p>
            <a:pPr lvl="1"/>
            <a:r>
              <a:rPr lang="en-US" dirty="0"/>
              <a:t>Flavors and Features</a:t>
            </a:r>
          </a:p>
          <a:p>
            <a:pPr lvl="1"/>
            <a:r>
              <a:rPr lang="en-US" dirty="0"/>
              <a:t>Youth targeted media</a:t>
            </a:r>
          </a:p>
          <a:p>
            <a:pPr lvl="1"/>
            <a:r>
              <a:rPr lang="en-US" dirty="0"/>
              <a:t>Are able to use tactics that are illegal for conventional tobacco products</a:t>
            </a:r>
          </a:p>
          <a:p>
            <a:r>
              <a:rPr lang="en-US" dirty="0"/>
              <a:t>Regulations vary by state.</a:t>
            </a:r>
          </a:p>
        </p:txBody>
      </p:sp>
    </p:spTree>
    <p:extLst>
      <p:ext uri="{BB962C8B-B14F-4D97-AF65-F5344CB8AC3E}">
        <p14:creationId xmlns:p14="http://schemas.microsoft.com/office/powerpoint/2010/main" val="260694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7917-C22D-C446-9A90-CAC3E7881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Louisiana vaping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40066-179F-0843-BEB3-D9D3F1E3E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Must be at least 18-years-old to purchase or sell-to (21 Federal)</a:t>
            </a:r>
          </a:p>
          <a:p>
            <a:r>
              <a:rPr lang="en-US" dirty="0"/>
              <a:t>License/permit is required for all retailers</a:t>
            </a:r>
          </a:p>
          <a:p>
            <a:r>
              <a:rPr lang="en-US" dirty="0"/>
              <a:t>Prohibited on school property</a:t>
            </a:r>
          </a:p>
          <a:p>
            <a:r>
              <a:rPr lang="en-US" dirty="0"/>
              <a:t>Not prohibited indoors by stated law</a:t>
            </a:r>
          </a:p>
          <a:p>
            <a:r>
              <a:rPr lang="en-US" dirty="0"/>
              <a:t>Prohibited indoors in multiple parishes/cities</a:t>
            </a:r>
          </a:p>
        </p:txBody>
      </p:sp>
    </p:spTree>
    <p:extLst>
      <p:ext uri="{BB962C8B-B14F-4D97-AF65-F5344CB8AC3E}">
        <p14:creationId xmlns:p14="http://schemas.microsoft.com/office/powerpoint/2010/main" val="63605271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1205</Words>
  <Application>Microsoft Macintosh PowerPoint</Application>
  <PresentationFormat>Widescreen</PresentationFormat>
  <Paragraphs>213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Gill Sans MT</vt:lpstr>
      <vt:lpstr>Times New Roman</vt:lpstr>
      <vt:lpstr>Gallery</vt:lpstr>
      <vt:lpstr>Clip</vt:lpstr>
      <vt:lpstr>An overview         of vaping</vt:lpstr>
      <vt:lpstr>overview</vt:lpstr>
      <vt:lpstr>What is Vaping</vt:lpstr>
      <vt:lpstr>Myth #1: Vaping cannot hurt bystanders</vt:lpstr>
      <vt:lpstr>Various devices</vt:lpstr>
      <vt:lpstr>Epidemiology of youth vaping</vt:lpstr>
      <vt:lpstr>Epidemiology of youth vaping</vt:lpstr>
      <vt:lpstr>Marketing and availability</vt:lpstr>
      <vt:lpstr>Louisiana vaping laws</vt:lpstr>
      <vt:lpstr>Federal regulation</vt:lpstr>
      <vt:lpstr>Open vs closed system</vt:lpstr>
      <vt:lpstr>Components of e-cigarette solutions</vt:lpstr>
      <vt:lpstr>Additives</vt:lpstr>
      <vt:lpstr>Additives</vt:lpstr>
      <vt:lpstr>Nicotine toxicity</vt:lpstr>
      <vt:lpstr>Nicotine toxicity</vt:lpstr>
      <vt:lpstr>Poisonings and injuries</vt:lpstr>
      <vt:lpstr>Symptoms of nicotine poisoning</vt:lpstr>
      <vt:lpstr>Public health effects of vaping</vt:lpstr>
      <vt:lpstr>Other injuries from vaping</vt:lpstr>
      <vt:lpstr>Progression to regular cigarettes</vt:lpstr>
      <vt:lpstr>Can e-cigs help smokers quit</vt:lpstr>
      <vt:lpstr>PowerPoint Presentation</vt:lpstr>
      <vt:lpstr>Thoughts of Organized medicine</vt:lpstr>
      <vt:lpstr>Random thoughts</vt:lpstr>
      <vt:lpstr>Covid-19 update</vt:lpstr>
      <vt:lpstr>Current state of affairs</vt:lpstr>
      <vt:lpstr>What we don’t know</vt:lpstr>
      <vt:lpstr>recommendations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        of vaping</dc:title>
  <dc:creator>Lawrence Simon</dc:creator>
  <cp:lastModifiedBy>Lawrence Simon</cp:lastModifiedBy>
  <cp:revision>3</cp:revision>
  <dcterms:created xsi:type="dcterms:W3CDTF">2020-04-06T06:29:58Z</dcterms:created>
  <dcterms:modified xsi:type="dcterms:W3CDTF">2020-04-06T07:02:46Z</dcterms:modified>
</cp:coreProperties>
</file>