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8" r:id="rId3"/>
    <p:sldId id="280" r:id="rId4"/>
    <p:sldId id="259" r:id="rId5"/>
    <p:sldId id="260" r:id="rId6"/>
    <p:sldId id="265" r:id="rId7"/>
    <p:sldId id="261" r:id="rId8"/>
    <p:sldId id="262" r:id="rId9"/>
    <p:sldId id="271" r:id="rId10"/>
    <p:sldId id="272" r:id="rId11"/>
    <p:sldId id="264" r:id="rId12"/>
    <p:sldId id="273" r:id="rId13"/>
    <p:sldId id="267" r:id="rId14"/>
    <p:sldId id="274" r:id="rId15"/>
    <p:sldId id="276" r:id="rId16"/>
    <p:sldId id="257" r:id="rId17"/>
    <p:sldId id="270" r:id="rId18"/>
    <p:sldId id="26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81" autoAdjust="0"/>
    <p:restoredTop sz="94634"/>
  </p:normalViewPr>
  <p:slideViewPr>
    <p:cSldViewPr snapToGrid="0" snapToObjects="1">
      <p:cViewPr varScale="1">
        <p:scale>
          <a:sx n="81" d="100"/>
          <a:sy n="81" d="100"/>
        </p:scale>
        <p:origin x="76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7B3C14-9A78-4FFB-95BB-B4E185B81291}" type="datetimeFigureOut">
              <a:rPr lang="en-US" smtClean="0"/>
              <a:t>4/6/2020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F3EE03-20E2-41DF-8981-DAD16B8F8EBB}" type="slidenum">
              <a:rPr lang="en-US" smtClean="0"/>
              <a:t>‹#›</a:t>
            </a:fld>
            <a:endParaRPr lang="en-US"/>
          </a:p>
        </p:txBody>
      </p:sp>
    </p:spTree>
    <p:extLst>
      <p:ext uri="{BB962C8B-B14F-4D97-AF65-F5344CB8AC3E}">
        <p14:creationId xmlns:p14="http://schemas.microsoft.com/office/powerpoint/2010/main" val="116058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3EE03-20E2-41DF-8981-DAD16B8F8EBB}" type="slidenum">
              <a:rPr lang="en-US" smtClean="0"/>
              <a:t>3</a:t>
            </a:fld>
            <a:endParaRPr lang="en-US"/>
          </a:p>
        </p:txBody>
      </p:sp>
    </p:spTree>
    <p:extLst>
      <p:ext uri="{BB962C8B-B14F-4D97-AF65-F5344CB8AC3E}">
        <p14:creationId xmlns:p14="http://schemas.microsoft.com/office/powerpoint/2010/main" val="21223480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3EE03-20E2-41DF-8981-DAD16B8F8EBB}" type="slidenum">
              <a:rPr lang="en-US" smtClean="0"/>
              <a:t>6</a:t>
            </a:fld>
            <a:endParaRPr lang="en-US"/>
          </a:p>
        </p:txBody>
      </p:sp>
    </p:spTree>
    <p:extLst>
      <p:ext uri="{BB962C8B-B14F-4D97-AF65-F5344CB8AC3E}">
        <p14:creationId xmlns:p14="http://schemas.microsoft.com/office/powerpoint/2010/main" val="15145112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Covered Countermeasures are any anti-viral, any other drug, any biologic, any diagnostic, any other device, or any vaccine, used to treat, diagnose, cure, prevent, or mitigate COVID-19 or the transmission of SARS-CoV-2 or a virus mutating therefrom. </a:t>
            </a:r>
          </a:p>
        </p:txBody>
      </p:sp>
      <p:sp>
        <p:nvSpPr>
          <p:cNvPr id="4" name="Slide Number Placeholder 3"/>
          <p:cNvSpPr>
            <a:spLocks noGrp="1"/>
          </p:cNvSpPr>
          <p:nvPr>
            <p:ph type="sldNum" sz="quarter" idx="5"/>
          </p:nvPr>
        </p:nvSpPr>
        <p:spPr/>
        <p:txBody>
          <a:bodyPr/>
          <a:lstStyle/>
          <a:p>
            <a:fld id="{D5F3EE03-20E2-41DF-8981-DAD16B8F8EBB}" type="slidenum">
              <a:rPr lang="en-US" smtClean="0"/>
              <a:t>7</a:t>
            </a:fld>
            <a:endParaRPr lang="en-US"/>
          </a:p>
        </p:txBody>
      </p:sp>
    </p:spTree>
    <p:extLst>
      <p:ext uri="{BB962C8B-B14F-4D97-AF65-F5344CB8AC3E}">
        <p14:creationId xmlns:p14="http://schemas.microsoft.com/office/powerpoint/2010/main" val="2559223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Applies only, currently, to Medicare patients. </a:t>
            </a:r>
          </a:p>
          <a:p>
            <a:endParaRPr lang="en-US" dirty="0"/>
          </a:p>
        </p:txBody>
      </p:sp>
      <p:sp>
        <p:nvSpPr>
          <p:cNvPr id="4" name="Slide Number Placeholder 3"/>
          <p:cNvSpPr>
            <a:spLocks noGrp="1"/>
          </p:cNvSpPr>
          <p:nvPr>
            <p:ph type="sldNum" sz="quarter" idx="5"/>
          </p:nvPr>
        </p:nvSpPr>
        <p:spPr/>
        <p:txBody>
          <a:bodyPr/>
          <a:lstStyle/>
          <a:p>
            <a:fld id="{D5F3EE03-20E2-41DF-8981-DAD16B8F8EBB}" type="slidenum">
              <a:rPr lang="en-US" smtClean="0"/>
              <a:t>8</a:t>
            </a:fld>
            <a:endParaRPr lang="en-US"/>
          </a:p>
        </p:txBody>
      </p:sp>
    </p:spTree>
    <p:extLst>
      <p:ext uri="{BB962C8B-B14F-4D97-AF65-F5344CB8AC3E}">
        <p14:creationId xmlns:p14="http://schemas.microsoft.com/office/powerpoint/2010/main" val="3693252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3EE03-20E2-41DF-8981-DAD16B8F8EBB}" type="slidenum">
              <a:rPr lang="en-US" smtClean="0"/>
              <a:t>9</a:t>
            </a:fld>
            <a:endParaRPr lang="en-US"/>
          </a:p>
        </p:txBody>
      </p:sp>
    </p:spTree>
    <p:extLst>
      <p:ext uri="{BB962C8B-B14F-4D97-AF65-F5344CB8AC3E}">
        <p14:creationId xmlns:p14="http://schemas.microsoft.com/office/powerpoint/2010/main" val="1370772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5F3EE03-20E2-41DF-8981-DAD16B8F8EBB}" type="slidenum">
              <a:rPr lang="en-US" smtClean="0"/>
              <a:t>10</a:t>
            </a:fld>
            <a:endParaRPr lang="en-US"/>
          </a:p>
        </p:txBody>
      </p:sp>
    </p:spTree>
    <p:extLst>
      <p:ext uri="{BB962C8B-B14F-4D97-AF65-F5344CB8AC3E}">
        <p14:creationId xmlns:p14="http://schemas.microsoft.com/office/powerpoint/2010/main" val="2512259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Covered Countermeasures are any anti-viral, any other drug, any biologic, any diagnostic, any other device, or any vaccine, used to treat, diagnose, cure, prevent, or mitigate COVID-19 or the transmission of SARS-CoV-2 or a virus mutating therefrom. </a:t>
            </a:r>
          </a:p>
        </p:txBody>
      </p:sp>
      <p:sp>
        <p:nvSpPr>
          <p:cNvPr id="4" name="Slide Number Placeholder 3"/>
          <p:cNvSpPr>
            <a:spLocks noGrp="1"/>
          </p:cNvSpPr>
          <p:nvPr>
            <p:ph type="sldNum" sz="quarter" idx="5"/>
          </p:nvPr>
        </p:nvSpPr>
        <p:spPr/>
        <p:txBody>
          <a:bodyPr/>
          <a:lstStyle/>
          <a:p>
            <a:fld id="{D5F3EE03-20E2-41DF-8981-DAD16B8F8EBB}" type="slidenum">
              <a:rPr lang="en-US" smtClean="0"/>
              <a:t>13</a:t>
            </a:fld>
            <a:endParaRPr lang="en-US"/>
          </a:p>
        </p:txBody>
      </p:sp>
    </p:spTree>
    <p:extLst>
      <p:ext uri="{BB962C8B-B14F-4D97-AF65-F5344CB8AC3E}">
        <p14:creationId xmlns:p14="http://schemas.microsoft.com/office/powerpoint/2010/main" val="1855291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8FEC8-82F0-2C4F-827A-0DB9FD19E8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48C522-834E-124C-9244-882985606F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A8D9FC-9722-D94B-B83C-1F8B3D5E067E}"/>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11AB7EA5-F1C9-A94A-A682-7DE76CE81F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F32DF6-8020-E847-8967-D6A86E811A59}"/>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2639266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E0BCE-61B4-2344-AEA5-9DD1CFABCD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8DA074-C59F-C840-A918-A355D18962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1B54E2-FF53-E04E-8D4F-71C8546F26E5}"/>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D7B7A607-F33E-BF4B-B84E-5A91AD8089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592715-AD46-B740-BA80-15B7C1EA4BF0}"/>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2540236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B471A0-7E30-4C42-BEB7-6A3E7F9D317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1C75527-EE4C-394A-B89E-534D023627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A3D154-9E2F-0A4D-BB57-51C6B6D08FB5}"/>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3645C5D7-A7BE-5B49-8498-68550E4727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83D787-A66B-474A-B71C-3742CB478B3D}"/>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100930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A9FF-1B77-D442-BEF3-AB8811ECE4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6E96F5-71A4-344E-BCFF-31E6C7CA71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6069A5-AD71-EB41-B08B-2CE09A4F64AE}"/>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3B52245D-0CB2-B249-9F98-CFD714EEB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CF3DB2-EF49-364C-8E57-12120C76C80A}"/>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2386003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A289B-31C4-9146-A55C-CFC02C4B6A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E728AD3-950C-FE43-8885-2FB777C1F83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456AF14-8C31-7844-AAD5-0CCB7F37AA1B}"/>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46F6BE2A-522B-2B43-9CD1-53D0617E66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6B10F-09DF-6C47-953E-847A3C683817}"/>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3596864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08EE-F446-C340-84AD-C7E4F9C92B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33A007-476C-674C-A13D-65D36211A7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BE7A29-1CAC-6745-A1EC-368BCA6C45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32F45-9A9F-714A-B380-4B548E3AF5E3}"/>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6" name="Footer Placeholder 5">
            <a:extLst>
              <a:ext uri="{FF2B5EF4-FFF2-40B4-BE49-F238E27FC236}">
                <a16:creationId xmlns:a16="http://schemas.microsoft.com/office/drawing/2014/main" id="{92060AE4-3CA3-EC4A-A90F-D6B52C37E3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AAAE09-5301-9F40-AF58-3471DB2D53A7}"/>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1809950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E36FF-176E-CF4D-84E0-93FCB003B5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80141B7-8717-DC49-B2BA-1447495211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E102DC-20A1-3A4D-A9D3-06F3E00292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551CCC-0B51-0547-BA35-EE88BA9479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F738BA-3AE1-5149-8994-60B1E69264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659FD2-388B-A745-AB23-F3AB850930DE}"/>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8" name="Footer Placeholder 7">
            <a:extLst>
              <a:ext uri="{FF2B5EF4-FFF2-40B4-BE49-F238E27FC236}">
                <a16:creationId xmlns:a16="http://schemas.microsoft.com/office/drawing/2014/main" id="{363A908C-B049-F146-92DC-CA35C06D58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1ED5CF-0253-7442-BFD4-B12B3E7617B5}"/>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179836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FF729-D70C-F943-9B84-8EDD9A5676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E83F4F-8A9B-5947-B2D0-19326251F0D5}"/>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4" name="Footer Placeholder 3">
            <a:extLst>
              <a:ext uri="{FF2B5EF4-FFF2-40B4-BE49-F238E27FC236}">
                <a16:creationId xmlns:a16="http://schemas.microsoft.com/office/drawing/2014/main" id="{6F89E8B3-81B9-7945-BB96-6BFE3F3AAF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C92935-96A4-B549-9882-19BE341517D3}"/>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2796546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80E23F-E4ED-744D-87A0-734E019C71AD}"/>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3" name="Footer Placeholder 2">
            <a:extLst>
              <a:ext uri="{FF2B5EF4-FFF2-40B4-BE49-F238E27FC236}">
                <a16:creationId xmlns:a16="http://schemas.microsoft.com/office/drawing/2014/main" id="{C7D10AAC-1F5E-314B-A17C-576880F5E1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ED7DFC5-6B19-0E4F-80FD-ADCC0D9CAF63}"/>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95722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E480E-7D8F-EB42-B631-6A4BBFF115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59FE0D-D842-2D40-9337-92C28C2B28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6A76F1A-61A7-D24B-BDA7-D48D83F332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612290-78AE-384D-9302-EADD552EF8DA}"/>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6" name="Footer Placeholder 5">
            <a:extLst>
              <a:ext uri="{FF2B5EF4-FFF2-40B4-BE49-F238E27FC236}">
                <a16:creationId xmlns:a16="http://schemas.microsoft.com/office/drawing/2014/main" id="{357365D0-FF92-9B4F-A4BA-98384FD50C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73B0BA-D6CF-924D-AB61-A0E9C389B3F0}"/>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172144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F60A-C6C4-8A47-A656-ACDC2DF6DE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0DCF70-05D1-DB43-95E9-17037046EC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D757AA1-B102-A643-8815-6502F1D584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E9896-43F1-B447-9D49-E5FC9AC8361C}"/>
              </a:ext>
            </a:extLst>
          </p:cNvPr>
          <p:cNvSpPr>
            <a:spLocks noGrp="1"/>
          </p:cNvSpPr>
          <p:nvPr>
            <p:ph type="dt" sz="half" idx="10"/>
          </p:nvPr>
        </p:nvSpPr>
        <p:spPr/>
        <p:txBody>
          <a:bodyPr/>
          <a:lstStyle/>
          <a:p>
            <a:fld id="{DF168835-8FD5-FE45-A667-662871374524}" type="datetimeFigureOut">
              <a:rPr lang="en-US" smtClean="0"/>
              <a:t>4/6/2020</a:t>
            </a:fld>
            <a:endParaRPr lang="en-US"/>
          </a:p>
        </p:txBody>
      </p:sp>
      <p:sp>
        <p:nvSpPr>
          <p:cNvPr id="6" name="Footer Placeholder 5">
            <a:extLst>
              <a:ext uri="{FF2B5EF4-FFF2-40B4-BE49-F238E27FC236}">
                <a16:creationId xmlns:a16="http://schemas.microsoft.com/office/drawing/2014/main" id="{B66D2946-8173-2A44-9652-D8A81BAB5C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72B1A-0A90-F849-AA90-80B5B97B0D6A}"/>
              </a:ext>
            </a:extLst>
          </p:cNvPr>
          <p:cNvSpPr>
            <a:spLocks noGrp="1"/>
          </p:cNvSpPr>
          <p:nvPr>
            <p:ph type="sldNum" sz="quarter" idx="12"/>
          </p:nvPr>
        </p:nvSpPr>
        <p:spPr/>
        <p:txBody>
          <a:bodyPr/>
          <a:lstStyle/>
          <a:p>
            <a:fld id="{669952CA-9CBD-3344-9A23-CB2C7813D402}" type="slidenum">
              <a:rPr lang="en-US" smtClean="0"/>
              <a:t>‹#›</a:t>
            </a:fld>
            <a:endParaRPr lang="en-US"/>
          </a:p>
        </p:txBody>
      </p:sp>
    </p:spTree>
    <p:extLst>
      <p:ext uri="{BB962C8B-B14F-4D97-AF65-F5344CB8AC3E}">
        <p14:creationId xmlns:p14="http://schemas.microsoft.com/office/powerpoint/2010/main" val="2747995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02D7EB-87D5-CA4E-8E80-C3EF6AC39F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28E8337-066C-AA4E-8382-321F25EFDE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DC4E13-58C6-E744-A42C-6364B4AAD6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68835-8FD5-FE45-A667-662871374524}" type="datetimeFigureOut">
              <a:rPr lang="en-US" smtClean="0"/>
              <a:t>4/6/2020</a:t>
            </a:fld>
            <a:endParaRPr lang="en-US"/>
          </a:p>
        </p:txBody>
      </p:sp>
      <p:sp>
        <p:nvSpPr>
          <p:cNvPr id="5" name="Footer Placeholder 4">
            <a:extLst>
              <a:ext uri="{FF2B5EF4-FFF2-40B4-BE49-F238E27FC236}">
                <a16:creationId xmlns:a16="http://schemas.microsoft.com/office/drawing/2014/main" id="{A1579BA4-CF89-474D-95B6-4A807CEB3C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953CB29-4556-0248-B322-7894CAF330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9952CA-9CBD-3344-9A23-CB2C7813D402}" type="slidenum">
              <a:rPr lang="en-US" smtClean="0"/>
              <a:t>‹#›</a:t>
            </a:fld>
            <a:endParaRPr lang="en-US"/>
          </a:p>
        </p:txBody>
      </p:sp>
    </p:spTree>
    <p:extLst>
      <p:ext uri="{BB962C8B-B14F-4D97-AF65-F5344CB8AC3E}">
        <p14:creationId xmlns:p14="http://schemas.microsoft.com/office/powerpoint/2010/main" val="2363828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ldh.la.gov/assets/docs/BayouHealth/Informational_Bulletins/2020/IB20-4.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2" name="Title 1">
            <a:extLst>
              <a:ext uri="{FF2B5EF4-FFF2-40B4-BE49-F238E27FC236}">
                <a16:creationId xmlns:a16="http://schemas.microsoft.com/office/drawing/2014/main" id="{1F8D7271-3986-47F1-B76E-704D31FB046E}"/>
              </a:ext>
            </a:extLst>
          </p:cNvPr>
          <p:cNvSpPr>
            <a:spLocks noGrp="1"/>
          </p:cNvSpPr>
          <p:nvPr>
            <p:ph type="ctrTitle"/>
          </p:nvPr>
        </p:nvSpPr>
        <p:spPr/>
        <p:txBody>
          <a:bodyPr>
            <a:normAutofit fontScale="90000"/>
          </a:bodyPr>
          <a:lstStyle/>
          <a:p>
            <a:r>
              <a:rPr lang="en-US" dirty="0"/>
              <a:t>Governmental Responses to Ease Regulatory Roadblocks in Response to COVID-19 Epidemic</a:t>
            </a:r>
          </a:p>
        </p:txBody>
      </p:sp>
      <p:sp>
        <p:nvSpPr>
          <p:cNvPr id="3" name="Subtitle 2">
            <a:extLst>
              <a:ext uri="{FF2B5EF4-FFF2-40B4-BE49-F238E27FC236}">
                <a16:creationId xmlns:a16="http://schemas.microsoft.com/office/drawing/2014/main" id="{84177940-504F-4161-983D-50BEE30673B4}"/>
              </a:ext>
            </a:extLst>
          </p:cNvPr>
          <p:cNvSpPr>
            <a:spLocks noGrp="1"/>
          </p:cNvSpPr>
          <p:nvPr>
            <p:ph type="subTitle" idx="1"/>
          </p:nvPr>
        </p:nvSpPr>
        <p:spPr/>
        <p:txBody>
          <a:bodyPr>
            <a:normAutofit lnSpcReduction="10000"/>
          </a:bodyPr>
          <a:lstStyle/>
          <a:p>
            <a:r>
              <a:rPr lang="en-US" dirty="0"/>
              <a:t>Rene A. Louapre IV</a:t>
            </a:r>
          </a:p>
          <a:p>
            <a:r>
              <a:rPr lang="en-US" dirty="0"/>
              <a:t>Bradley Murchison Kelly &amp; Shea</a:t>
            </a:r>
          </a:p>
          <a:p>
            <a:r>
              <a:rPr lang="en-US" dirty="0"/>
              <a:t>(504)596-6306</a:t>
            </a:r>
          </a:p>
          <a:p>
            <a:r>
              <a:rPr lang="en-US" dirty="0"/>
              <a:t>rlouapre@bradleyfirm.com</a:t>
            </a:r>
          </a:p>
        </p:txBody>
      </p:sp>
    </p:spTree>
    <p:extLst>
      <p:ext uri="{BB962C8B-B14F-4D97-AF65-F5344CB8AC3E}">
        <p14:creationId xmlns:p14="http://schemas.microsoft.com/office/powerpoint/2010/main" val="3805346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38200"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Poll Question #3</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pPr marL="0" indent="0">
              <a:buNone/>
            </a:pPr>
            <a:r>
              <a:rPr lang="en-US" dirty="0"/>
              <a:t>As a health care professional, the CARES Act will:</a:t>
            </a:r>
          </a:p>
          <a:p>
            <a:pPr marL="0" indent="0">
              <a:buNone/>
            </a:pPr>
            <a:endParaRPr lang="en-US" dirty="0"/>
          </a:p>
          <a:p>
            <a:pPr marL="514350" indent="-514350">
              <a:buAutoNum type="alphaLcParenR"/>
            </a:pPr>
            <a:r>
              <a:rPr lang="en-US" dirty="0"/>
              <a:t>Help my business stay afloat</a:t>
            </a:r>
          </a:p>
          <a:p>
            <a:pPr marL="514350" indent="-514350">
              <a:buAutoNum type="alphaLcParenR"/>
            </a:pPr>
            <a:r>
              <a:rPr lang="en-US" dirty="0"/>
              <a:t>Help my patients</a:t>
            </a:r>
          </a:p>
          <a:p>
            <a:pPr marL="514350" indent="-514350">
              <a:buAutoNum type="alphaLcParenR"/>
            </a:pPr>
            <a:r>
              <a:rPr lang="en-US" dirty="0"/>
              <a:t>Both A &amp; B</a:t>
            </a:r>
          </a:p>
          <a:p>
            <a:pPr marL="514350" indent="-514350">
              <a:buAutoNum type="alphaLcParenR"/>
            </a:pPr>
            <a:r>
              <a:rPr lang="en-US" dirty="0"/>
              <a:t>Does not do enough to help either group substantially</a:t>
            </a:r>
          </a:p>
          <a:p>
            <a:pPr marL="514350" indent="-514350">
              <a:buAutoNum type="alphaLcParenR"/>
            </a:pPr>
            <a:r>
              <a:rPr lang="en-US" dirty="0"/>
              <a:t>Need more information in order to form an opinion</a:t>
            </a:r>
          </a:p>
        </p:txBody>
      </p:sp>
    </p:spTree>
    <p:extLst>
      <p:ext uri="{BB962C8B-B14F-4D97-AF65-F5344CB8AC3E}">
        <p14:creationId xmlns:p14="http://schemas.microsoft.com/office/powerpoint/2010/main" val="8487094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Louisiana Responses</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As of 11am April 6</a:t>
            </a:r>
            <a:r>
              <a:rPr lang="en-US" baseline="30000" dirty="0"/>
              <a:t>th</a:t>
            </a:r>
            <a:r>
              <a:rPr lang="en-US" dirty="0"/>
              <a:t>, 13,010 cases, and 477 deaths in Louisiana attributable to COVID-19</a:t>
            </a:r>
          </a:p>
          <a:p>
            <a:r>
              <a:rPr lang="en-US" dirty="0"/>
              <a:t>By decree dated March 17</a:t>
            </a:r>
            <a:r>
              <a:rPr lang="en-US" baseline="30000" dirty="0"/>
              <a:t>th</a:t>
            </a:r>
            <a:r>
              <a:rPr lang="en-US" dirty="0"/>
              <a:t>, Louisiana is also encouraging the use of telehealth, and in rare cases audio only telehealth, to lessen chance of spread</a:t>
            </a:r>
          </a:p>
          <a:p>
            <a:r>
              <a:rPr lang="en-US" dirty="0"/>
              <a:t>Licensing waiver for providers who are willing to assist in the emergency response</a:t>
            </a:r>
          </a:p>
        </p:txBody>
      </p:sp>
    </p:spTree>
    <p:extLst>
      <p:ext uri="{BB962C8B-B14F-4D97-AF65-F5344CB8AC3E}">
        <p14:creationId xmlns:p14="http://schemas.microsoft.com/office/powerpoint/2010/main" val="99841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Louisiana Tele-Mental Health</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As of March 20</a:t>
            </a:r>
            <a:r>
              <a:rPr lang="en-US" baseline="30000" dirty="0"/>
              <a:t>th</a:t>
            </a:r>
            <a:r>
              <a:rPr lang="en-US" dirty="0"/>
              <a:t>, Louisiana Medicaid “encourages and will reimburse” the use of telemedicine/telehealth services, where appropriate, for mental health rehabilitation services</a:t>
            </a:r>
          </a:p>
          <a:p>
            <a:r>
              <a:rPr lang="en-US" dirty="0"/>
              <a:t>Services must be medically necessary and provider must still document and provide record keeping of the encounter</a:t>
            </a:r>
          </a:p>
          <a:p>
            <a:r>
              <a:rPr lang="en-US" dirty="0"/>
              <a:t>Provider must be licensed and accredited </a:t>
            </a:r>
          </a:p>
          <a:p>
            <a:r>
              <a:rPr lang="en-US" dirty="0"/>
              <a:t>More info at </a:t>
            </a:r>
            <a:r>
              <a:rPr lang="en-US" dirty="0">
                <a:hlinkClick r:id="rId4"/>
              </a:rPr>
              <a:t>http://ldh.la.gov/assets/docs/BayouHealth/Informational_Bulletins/2020/IB20-4.pdf</a:t>
            </a:r>
            <a:endParaRPr lang="en-US" dirty="0"/>
          </a:p>
          <a:p>
            <a:endParaRPr lang="en-US" dirty="0"/>
          </a:p>
          <a:p>
            <a:endParaRPr lang="en-US" dirty="0"/>
          </a:p>
        </p:txBody>
      </p:sp>
    </p:spTree>
    <p:extLst>
      <p:ext uri="{BB962C8B-B14F-4D97-AF65-F5344CB8AC3E}">
        <p14:creationId xmlns:p14="http://schemas.microsoft.com/office/powerpoint/2010/main" val="32964413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38200"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Poll Question #4</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pPr marL="0" indent="0">
              <a:buNone/>
            </a:pPr>
            <a:r>
              <a:rPr lang="en-US" dirty="0"/>
              <a:t>Choose the answer that best fits your clinical point of view towards telehealth:</a:t>
            </a:r>
          </a:p>
          <a:p>
            <a:pPr marL="0" indent="0">
              <a:buNone/>
            </a:pPr>
            <a:endParaRPr lang="en-US" dirty="0"/>
          </a:p>
          <a:p>
            <a:pPr marL="514350" indent="-514350">
              <a:buAutoNum type="alphaLcParenR"/>
            </a:pPr>
            <a:r>
              <a:rPr lang="en-US" dirty="0"/>
              <a:t>I haven’t used it, and don’t think my patients would;</a:t>
            </a:r>
          </a:p>
          <a:p>
            <a:pPr marL="514350" indent="-514350">
              <a:buAutoNum type="alphaLcParenR"/>
            </a:pPr>
            <a:r>
              <a:rPr lang="en-US" dirty="0"/>
              <a:t>I haven’t used it, but do think my patients would;</a:t>
            </a:r>
          </a:p>
          <a:p>
            <a:pPr marL="514350" indent="-514350">
              <a:buAutoNum type="alphaLcParenR"/>
            </a:pPr>
            <a:r>
              <a:rPr lang="en-US" dirty="0"/>
              <a:t>I have used it, but do not think my patients would;</a:t>
            </a:r>
          </a:p>
          <a:p>
            <a:pPr marL="514350" indent="-514350">
              <a:buAutoNum type="alphaLcParenR"/>
            </a:pPr>
            <a:r>
              <a:rPr lang="en-US" dirty="0"/>
              <a:t>I have used it, and do think my patients would;</a:t>
            </a:r>
          </a:p>
          <a:p>
            <a:pPr marL="514350" indent="-514350">
              <a:buAutoNum type="alphaLcParenR"/>
            </a:pPr>
            <a:r>
              <a:rPr lang="en-US" dirty="0"/>
              <a:t>Not sure, need more information. </a:t>
            </a:r>
          </a:p>
        </p:txBody>
      </p:sp>
    </p:spTree>
    <p:extLst>
      <p:ext uri="{BB962C8B-B14F-4D97-AF65-F5344CB8AC3E}">
        <p14:creationId xmlns:p14="http://schemas.microsoft.com/office/powerpoint/2010/main" val="4175081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541638" y="209637"/>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Louisiana Temporarily Relaxes Standard of Care</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normAutofit/>
          </a:bodyPr>
          <a:lstStyle/>
          <a:p>
            <a:r>
              <a:rPr lang="en-US" dirty="0"/>
              <a:t>On March 11, 2020, Governor Jon Bel Edwards issued Executive Order 25 JBE 2020,  which declared a statewide public health emergency</a:t>
            </a:r>
          </a:p>
          <a:p>
            <a:r>
              <a:rPr lang="en-US" dirty="0"/>
              <a:t>No health care provider shall be civilly liable for causing damage to any person or property “except in the event of gross negligence or willful misconduct”</a:t>
            </a:r>
          </a:p>
          <a:p>
            <a:r>
              <a:rPr lang="en-US" dirty="0"/>
              <a:t>Scope: all claims arising from treatment rendered in Louisiana from March 11, 2020 through April 9, 2020 (unless curtailed or extended by Executive Order)</a:t>
            </a:r>
          </a:p>
          <a:p>
            <a:r>
              <a:rPr lang="en-US" dirty="0"/>
              <a:t>Not limited to treatment affected by Covid-19 crisis</a:t>
            </a:r>
          </a:p>
        </p:txBody>
      </p:sp>
    </p:spTree>
    <p:extLst>
      <p:ext uri="{BB962C8B-B14F-4D97-AF65-F5344CB8AC3E}">
        <p14:creationId xmlns:p14="http://schemas.microsoft.com/office/powerpoint/2010/main" val="4673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Telemedicine liability issues</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a:xfrm>
            <a:off x="838200" y="1542197"/>
            <a:ext cx="10515600" cy="5172154"/>
          </a:xfrm>
        </p:spPr>
        <p:txBody>
          <a:bodyPr>
            <a:normAutofit/>
          </a:bodyPr>
          <a:lstStyle/>
          <a:p>
            <a:r>
              <a:rPr lang="en-US" dirty="0"/>
              <a:t>Executive Order 32 JBE 2020: “The practice of the healthcare provider administered via telehealth must be within the scope of the provider's license, skill, training, and experience. The services provided to the patient must meet the standard of care that would be provided if the patient were treated on an in-person basis.”</a:t>
            </a:r>
          </a:p>
          <a:p>
            <a:r>
              <a:rPr lang="en-US" dirty="0"/>
              <a:t>Continue employing your usual standards of care during telemedicine and remain wary of practicing telemedicine outside your specialty</a:t>
            </a:r>
          </a:p>
        </p:txBody>
      </p:sp>
    </p:spTree>
    <p:extLst>
      <p:ext uri="{BB962C8B-B14F-4D97-AF65-F5344CB8AC3E}">
        <p14:creationId xmlns:p14="http://schemas.microsoft.com/office/powerpoint/2010/main" val="1399059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F98B5-0AAB-4AAF-82AE-6D7B32C18252}"/>
              </a:ext>
            </a:extLst>
          </p:cNvPr>
          <p:cNvSpPr>
            <a:spLocks noGrp="1"/>
          </p:cNvSpPr>
          <p:nvPr>
            <p:ph type="title"/>
          </p:nvPr>
        </p:nvSpPr>
        <p:spPr/>
        <p:txBody>
          <a:bodyPr/>
          <a:lstStyle/>
          <a:p>
            <a:r>
              <a:rPr lang="en-US" dirty="0"/>
              <a:t>Quiz Time: True or False</a:t>
            </a:r>
          </a:p>
        </p:txBody>
      </p:sp>
      <p:sp>
        <p:nvSpPr>
          <p:cNvPr id="3" name="Content Placeholder 2">
            <a:extLst>
              <a:ext uri="{FF2B5EF4-FFF2-40B4-BE49-F238E27FC236}">
                <a16:creationId xmlns:a16="http://schemas.microsoft.com/office/drawing/2014/main" id="{0488B35B-0586-4D77-8BA3-4BE7741217CF}"/>
              </a:ext>
            </a:extLst>
          </p:cNvPr>
          <p:cNvSpPr>
            <a:spLocks noGrp="1"/>
          </p:cNvSpPr>
          <p:nvPr>
            <p:ph idx="1"/>
          </p:nvPr>
        </p:nvSpPr>
        <p:spPr/>
        <p:txBody>
          <a:bodyPr>
            <a:normAutofit lnSpcReduction="10000"/>
          </a:bodyPr>
          <a:lstStyle/>
          <a:p>
            <a:pPr marL="514350" indent="-514350">
              <a:buAutoNum type="arabicParenR"/>
            </a:pPr>
            <a:r>
              <a:rPr lang="en-US" dirty="0"/>
              <a:t>The disease, COVID-19, has been around for at least 19 years </a:t>
            </a:r>
          </a:p>
          <a:p>
            <a:pPr marL="514350" indent="-514350">
              <a:buAutoNum type="arabicParenR"/>
            </a:pPr>
            <a:r>
              <a:rPr lang="en-US" dirty="0"/>
              <a:t>The FDA has oversight over programs to pay for the healthcare of the elderly and poor </a:t>
            </a:r>
          </a:p>
          <a:p>
            <a:pPr marL="514350" indent="-514350">
              <a:buAutoNum type="arabicParenR"/>
            </a:pPr>
            <a:r>
              <a:rPr lang="en-US" dirty="0"/>
              <a:t>The United States is currently under a public health emergency related to COVID-19</a:t>
            </a:r>
          </a:p>
          <a:p>
            <a:pPr marL="514350" indent="-514350">
              <a:buAutoNum type="arabicParenR"/>
            </a:pPr>
            <a:r>
              <a:rPr lang="en-US" dirty="0"/>
              <a:t>Telehealth waiver would not cover mental health services </a:t>
            </a:r>
          </a:p>
          <a:p>
            <a:pPr marL="514350" indent="-514350">
              <a:buAutoNum type="arabicParenR"/>
            </a:pPr>
            <a:r>
              <a:rPr lang="en-US" dirty="0"/>
              <a:t>Enforcement of all HIPAA regulations is suspended during the COVID-19 pandemic</a:t>
            </a:r>
          </a:p>
          <a:p>
            <a:pPr marL="514350" indent="-514350">
              <a:buAutoNum type="arabicParenR"/>
            </a:pPr>
            <a:r>
              <a:rPr lang="en-US" dirty="0"/>
              <a:t>Louisiana is not allowing mental health rehabilitation services to be reimbursed when telehealth is used </a:t>
            </a:r>
          </a:p>
          <a:p>
            <a:pPr marL="514350" indent="-514350">
              <a:buAutoNum type="arabicParenR"/>
            </a:pPr>
            <a:endParaRPr lang="en-US" dirty="0"/>
          </a:p>
          <a:p>
            <a:pPr marL="514350" indent="-514350">
              <a:buAutoNum type="arabicParenR"/>
            </a:pPr>
            <a:endParaRPr lang="en-US" dirty="0"/>
          </a:p>
          <a:p>
            <a:pPr marL="514350" indent="-514350">
              <a:buAutoNum type="arabicParenR"/>
            </a:pPr>
            <a:endParaRPr lang="en-US" dirty="0"/>
          </a:p>
          <a:p>
            <a:pPr marL="514350" indent="-514350">
              <a:buAutoNum type="arabicParenR"/>
            </a:pPr>
            <a:endParaRPr lang="en-US" dirty="0"/>
          </a:p>
          <a:p>
            <a:pPr marL="514350" indent="-514350">
              <a:buAutoNum type="arabicParenR"/>
            </a:pPr>
            <a:endParaRPr lang="en-US" dirty="0"/>
          </a:p>
        </p:txBody>
      </p:sp>
    </p:spTree>
    <p:extLst>
      <p:ext uri="{BB962C8B-B14F-4D97-AF65-F5344CB8AC3E}">
        <p14:creationId xmlns:p14="http://schemas.microsoft.com/office/powerpoint/2010/main" val="1128059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F98B5-0AAB-4AAF-82AE-6D7B32C18252}"/>
              </a:ext>
            </a:extLst>
          </p:cNvPr>
          <p:cNvSpPr>
            <a:spLocks noGrp="1"/>
          </p:cNvSpPr>
          <p:nvPr>
            <p:ph type="title"/>
          </p:nvPr>
        </p:nvSpPr>
        <p:spPr/>
        <p:txBody>
          <a:bodyPr/>
          <a:lstStyle/>
          <a:p>
            <a:r>
              <a:rPr lang="en-US" dirty="0"/>
              <a:t>Quiz Time: Multiple Choice</a:t>
            </a:r>
          </a:p>
        </p:txBody>
      </p:sp>
      <p:sp>
        <p:nvSpPr>
          <p:cNvPr id="3" name="Content Placeholder 2">
            <a:extLst>
              <a:ext uri="{FF2B5EF4-FFF2-40B4-BE49-F238E27FC236}">
                <a16:creationId xmlns:a16="http://schemas.microsoft.com/office/drawing/2014/main" id="{0488B35B-0586-4D77-8BA3-4BE7741217CF}"/>
              </a:ext>
            </a:extLst>
          </p:cNvPr>
          <p:cNvSpPr>
            <a:spLocks noGrp="1"/>
          </p:cNvSpPr>
          <p:nvPr>
            <p:ph idx="1"/>
          </p:nvPr>
        </p:nvSpPr>
        <p:spPr/>
        <p:txBody>
          <a:bodyPr>
            <a:normAutofit lnSpcReduction="10000"/>
          </a:bodyPr>
          <a:lstStyle/>
          <a:p>
            <a:pPr marL="514350" indent="-514350">
              <a:buAutoNum type="arabicParenR"/>
            </a:pPr>
            <a:r>
              <a:rPr lang="en-US" dirty="0"/>
              <a:t>The Ryan Haight Act requires:</a:t>
            </a:r>
          </a:p>
          <a:p>
            <a:pPr marL="914400" lvl="1" indent="-457200">
              <a:buAutoNum type="alphaLcParenR"/>
            </a:pPr>
            <a:r>
              <a:rPr lang="en-US" dirty="0"/>
              <a:t>A provider to write in long hand a prescription for a controlled substance</a:t>
            </a:r>
          </a:p>
          <a:p>
            <a:pPr marL="914400" lvl="1" indent="-457200">
              <a:buAutoNum type="alphaLcParenR"/>
            </a:pPr>
            <a:r>
              <a:rPr lang="en-US" dirty="0"/>
              <a:t>A patient to receive emergency treatment regardless of their ability to pay</a:t>
            </a:r>
          </a:p>
          <a:p>
            <a:pPr marL="914400" lvl="1" indent="-457200">
              <a:buAutoNum type="alphaLcParenR"/>
            </a:pPr>
            <a:r>
              <a:rPr lang="en-US" dirty="0"/>
              <a:t>A system to keep medical records safe and secure</a:t>
            </a:r>
          </a:p>
          <a:p>
            <a:pPr marL="914400" lvl="1" indent="-457200">
              <a:buAutoNum type="alphaLcParenR"/>
            </a:pPr>
            <a:r>
              <a:rPr lang="en-US" dirty="0"/>
              <a:t>A provider to have a face to face meeting with a patient prior to prescribing a controlled substance</a:t>
            </a:r>
          </a:p>
          <a:p>
            <a:pPr marL="514350" indent="-514350">
              <a:buAutoNum type="arabicParenR"/>
            </a:pPr>
            <a:r>
              <a:rPr lang="en-US" dirty="0"/>
              <a:t>Louisiana is fast tracking credentialing for:</a:t>
            </a:r>
          </a:p>
          <a:p>
            <a:pPr marL="914400" lvl="1" indent="-457200">
              <a:buAutoNum type="alphaLcParenR"/>
            </a:pPr>
            <a:r>
              <a:rPr lang="en-US" dirty="0"/>
              <a:t>Physicians</a:t>
            </a:r>
          </a:p>
          <a:p>
            <a:pPr marL="914400" lvl="1" indent="-457200">
              <a:buAutoNum type="alphaLcParenR"/>
            </a:pPr>
            <a:r>
              <a:rPr lang="en-US" dirty="0"/>
              <a:t>Nurses</a:t>
            </a:r>
          </a:p>
          <a:p>
            <a:pPr marL="914400" lvl="1" indent="-457200">
              <a:buAutoNum type="alphaLcParenR"/>
            </a:pPr>
            <a:r>
              <a:rPr lang="en-US" dirty="0"/>
              <a:t>All providers who are willing to assist</a:t>
            </a:r>
          </a:p>
          <a:p>
            <a:pPr marL="914400" lvl="1" indent="-457200">
              <a:buAutoNum type="alphaLcParenR"/>
            </a:pPr>
            <a:r>
              <a:rPr lang="en-US" dirty="0"/>
              <a:t>None of the above</a:t>
            </a:r>
          </a:p>
          <a:p>
            <a:pPr marL="0" indent="0">
              <a:buNone/>
            </a:pPr>
            <a:endParaRPr lang="en-US" dirty="0"/>
          </a:p>
          <a:p>
            <a:pPr marL="514350" indent="-514350">
              <a:buAutoNum type="arabicParenR"/>
            </a:pPr>
            <a:endParaRPr lang="en-US" dirty="0"/>
          </a:p>
          <a:p>
            <a:pPr marL="514350" indent="-514350">
              <a:buAutoNum type="arabicParenR"/>
            </a:pPr>
            <a:endParaRPr lang="en-US" dirty="0"/>
          </a:p>
          <a:p>
            <a:pPr marL="514350" indent="-514350">
              <a:buAutoNum type="arabicParenR"/>
            </a:pPr>
            <a:endParaRPr lang="en-US" dirty="0"/>
          </a:p>
        </p:txBody>
      </p:sp>
    </p:spTree>
    <p:extLst>
      <p:ext uri="{BB962C8B-B14F-4D97-AF65-F5344CB8AC3E}">
        <p14:creationId xmlns:p14="http://schemas.microsoft.com/office/powerpoint/2010/main" val="1243846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Questions, Comments, Criticisms?</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pPr marL="0" indent="0" algn="ctr">
              <a:buNone/>
            </a:pPr>
            <a:r>
              <a:rPr lang="en-US" dirty="0"/>
              <a:t>Rene A. Louapre IV</a:t>
            </a:r>
          </a:p>
          <a:p>
            <a:pPr marL="0" indent="0" algn="ctr">
              <a:buNone/>
            </a:pPr>
            <a:r>
              <a:rPr lang="en-US" dirty="0"/>
              <a:t>Bradley Murchison Kelly &amp; Shea</a:t>
            </a:r>
          </a:p>
          <a:p>
            <a:pPr marL="0" indent="0" algn="ctr">
              <a:buNone/>
            </a:pPr>
            <a:r>
              <a:rPr lang="en-US" dirty="0"/>
              <a:t>New Orleans, LA</a:t>
            </a:r>
          </a:p>
          <a:p>
            <a:pPr marL="0" indent="0" algn="ctr">
              <a:buNone/>
            </a:pPr>
            <a:r>
              <a:rPr lang="en-US" dirty="0"/>
              <a:t>(504)596-6306</a:t>
            </a:r>
          </a:p>
          <a:p>
            <a:pPr marL="0" indent="0" algn="ctr">
              <a:buNone/>
            </a:pPr>
            <a:r>
              <a:rPr lang="en-US" dirty="0"/>
              <a:t>rlouapre@bradleyfirm.com</a:t>
            </a:r>
          </a:p>
        </p:txBody>
      </p:sp>
    </p:spTree>
    <p:extLst>
      <p:ext uri="{BB962C8B-B14F-4D97-AF65-F5344CB8AC3E}">
        <p14:creationId xmlns:p14="http://schemas.microsoft.com/office/powerpoint/2010/main" val="1282854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Presentation Outline</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Overview of current regulatory environment</a:t>
            </a:r>
          </a:p>
          <a:p>
            <a:r>
              <a:rPr lang="en-US" dirty="0"/>
              <a:t>Federal regulatory reactions in response to COVID-19</a:t>
            </a:r>
          </a:p>
          <a:p>
            <a:r>
              <a:rPr lang="en-US" dirty="0"/>
              <a:t>Louisiana regulatory reactions in response to COVID-19</a:t>
            </a:r>
          </a:p>
          <a:p>
            <a:r>
              <a:rPr lang="en-US" dirty="0"/>
              <a:t>Louisiana medical malpractice updates</a:t>
            </a:r>
          </a:p>
          <a:p>
            <a:r>
              <a:rPr lang="en-US" dirty="0"/>
              <a:t>Brief Quiz</a:t>
            </a:r>
          </a:p>
        </p:txBody>
      </p:sp>
    </p:spTree>
    <p:extLst>
      <p:ext uri="{BB962C8B-B14F-4D97-AF65-F5344CB8AC3E}">
        <p14:creationId xmlns:p14="http://schemas.microsoft.com/office/powerpoint/2010/main" val="1687686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38200" y="144033"/>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Poll Question #1</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pPr marL="0" indent="0">
              <a:buNone/>
            </a:pPr>
            <a:r>
              <a:rPr lang="en-US" dirty="0"/>
              <a:t>I am a:</a:t>
            </a:r>
          </a:p>
          <a:p>
            <a:pPr marL="0" indent="0">
              <a:buNone/>
            </a:pPr>
            <a:endParaRPr lang="en-US" dirty="0"/>
          </a:p>
          <a:p>
            <a:pPr marL="514350" indent="-514350">
              <a:buAutoNum type="alphaLcParenR"/>
            </a:pPr>
            <a:r>
              <a:rPr lang="en-US" dirty="0"/>
              <a:t>Psychiatrist</a:t>
            </a:r>
          </a:p>
          <a:p>
            <a:pPr marL="514350" indent="-514350">
              <a:buAutoNum type="alphaLcParenR"/>
            </a:pPr>
            <a:r>
              <a:rPr lang="en-US" dirty="0"/>
              <a:t>Licensed Clinical Social Worker</a:t>
            </a:r>
          </a:p>
          <a:p>
            <a:pPr marL="514350" indent="-514350">
              <a:buAutoNum type="alphaLcParenR"/>
            </a:pPr>
            <a:r>
              <a:rPr lang="en-US" dirty="0"/>
              <a:t>Licensed Professional Counselor</a:t>
            </a:r>
          </a:p>
          <a:p>
            <a:pPr marL="514350" indent="-514350">
              <a:buAutoNum type="alphaLcParenR"/>
            </a:pPr>
            <a:r>
              <a:rPr lang="en-US" dirty="0"/>
              <a:t>Academic</a:t>
            </a:r>
          </a:p>
          <a:p>
            <a:pPr marL="514350" indent="-514350">
              <a:buAutoNum type="alphaLcParenR"/>
            </a:pPr>
            <a:r>
              <a:rPr lang="en-US" dirty="0"/>
              <a:t>Other</a:t>
            </a:r>
          </a:p>
        </p:txBody>
      </p:sp>
    </p:spTree>
    <p:extLst>
      <p:ext uri="{BB962C8B-B14F-4D97-AF65-F5344CB8AC3E}">
        <p14:creationId xmlns:p14="http://schemas.microsoft.com/office/powerpoint/2010/main" val="2492428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Regulatory and Organizational  Alphabet Soup</a:t>
            </a:r>
          </a:p>
        </p:txBody>
      </p:sp>
      <p:graphicFrame>
        <p:nvGraphicFramePr>
          <p:cNvPr id="2" name="Table 2">
            <a:extLst>
              <a:ext uri="{FF2B5EF4-FFF2-40B4-BE49-F238E27FC236}">
                <a16:creationId xmlns:a16="http://schemas.microsoft.com/office/drawing/2014/main" id="{9B12A014-9904-42AA-B00A-5261A9BAF1BF}"/>
              </a:ext>
            </a:extLst>
          </p:cNvPr>
          <p:cNvGraphicFramePr>
            <a:graphicFrameLocks noGrp="1"/>
          </p:cNvGraphicFramePr>
          <p:nvPr>
            <p:ph idx="1"/>
            <p:extLst>
              <p:ext uri="{D42A27DB-BD31-4B8C-83A1-F6EECF244321}">
                <p14:modId xmlns:p14="http://schemas.microsoft.com/office/powerpoint/2010/main" val="2531633880"/>
              </p:ext>
            </p:extLst>
          </p:nvPr>
        </p:nvGraphicFramePr>
        <p:xfrm>
          <a:off x="823615" y="1423809"/>
          <a:ext cx="10515600" cy="429768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253852814"/>
                    </a:ext>
                  </a:extLst>
                </a:gridCol>
                <a:gridCol w="5257800">
                  <a:extLst>
                    <a:ext uri="{9D8B030D-6E8A-4147-A177-3AD203B41FA5}">
                      <a16:colId xmlns:a16="http://schemas.microsoft.com/office/drawing/2014/main" val="2889039340"/>
                    </a:ext>
                  </a:extLst>
                </a:gridCol>
              </a:tblGrid>
              <a:tr h="239328">
                <a:tc>
                  <a:txBody>
                    <a:bodyPr/>
                    <a:lstStyle/>
                    <a:p>
                      <a:r>
                        <a:rPr lang="en-US" dirty="0"/>
                        <a:t>Official Title</a:t>
                      </a:r>
                    </a:p>
                  </a:txBody>
                  <a:tcPr/>
                </a:tc>
                <a:tc>
                  <a:txBody>
                    <a:bodyPr/>
                    <a:lstStyle/>
                    <a:p>
                      <a:r>
                        <a:rPr lang="en-US" dirty="0"/>
                        <a:t>Laymen’s Terms</a:t>
                      </a:r>
                    </a:p>
                  </a:txBody>
                  <a:tcPr/>
                </a:tc>
                <a:extLst>
                  <a:ext uri="{0D108BD9-81ED-4DB2-BD59-A6C34878D82A}">
                    <a16:rowId xmlns:a16="http://schemas.microsoft.com/office/drawing/2014/main" val="984337349"/>
                  </a:ext>
                </a:extLst>
              </a:tr>
              <a:tr h="370840">
                <a:tc>
                  <a:txBody>
                    <a:bodyPr/>
                    <a:lstStyle/>
                    <a:p>
                      <a:r>
                        <a:rPr lang="en-US" dirty="0"/>
                        <a:t>Health Insurance Portability and Accountability Act</a:t>
                      </a:r>
                    </a:p>
                  </a:txBody>
                  <a:tcPr/>
                </a:tc>
                <a:tc>
                  <a:txBody>
                    <a:bodyPr/>
                    <a:lstStyle/>
                    <a:p>
                      <a:r>
                        <a:rPr lang="en-US" dirty="0"/>
                        <a:t>HIPAA requires covered entities to keep, maintain, and transmit protected health information in a secure and confidential matter</a:t>
                      </a:r>
                    </a:p>
                  </a:txBody>
                  <a:tcPr/>
                </a:tc>
                <a:extLst>
                  <a:ext uri="{0D108BD9-81ED-4DB2-BD59-A6C34878D82A}">
                    <a16:rowId xmlns:a16="http://schemas.microsoft.com/office/drawing/2014/main" val="2987870294"/>
                  </a:ext>
                </a:extLst>
              </a:tr>
              <a:tr h="370840">
                <a:tc>
                  <a:txBody>
                    <a:bodyPr/>
                    <a:lstStyle/>
                    <a:p>
                      <a:endParaRPr lang="en-US" dirty="0"/>
                    </a:p>
                    <a:p>
                      <a:r>
                        <a:rPr lang="en-US" dirty="0"/>
                        <a:t>United States Food and Drug Administration</a:t>
                      </a:r>
                    </a:p>
                  </a:txBody>
                  <a:tcPr/>
                </a:tc>
                <a:tc>
                  <a:txBody>
                    <a:bodyPr/>
                    <a:lstStyle/>
                    <a:p>
                      <a:r>
                        <a:rPr lang="en-US" dirty="0"/>
                        <a:t>The FDA has oversight over our nation’s drugs, biologics, medical devices, cosmetics, food supply, and devices that emit radiation</a:t>
                      </a:r>
                    </a:p>
                  </a:txBody>
                  <a:tcPr/>
                </a:tc>
                <a:extLst>
                  <a:ext uri="{0D108BD9-81ED-4DB2-BD59-A6C34878D82A}">
                    <a16:rowId xmlns:a16="http://schemas.microsoft.com/office/drawing/2014/main" val="2864317163"/>
                  </a:ext>
                </a:extLst>
              </a:tr>
              <a:tr h="370840">
                <a:tc>
                  <a:txBody>
                    <a:bodyPr/>
                    <a:lstStyle/>
                    <a:p>
                      <a:r>
                        <a:rPr lang="en-US" dirty="0"/>
                        <a:t>Centers for Medicare and Medicaid Services</a:t>
                      </a:r>
                    </a:p>
                  </a:txBody>
                  <a:tcPr/>
                </a:tc>
                <a:tc>
                  <a:txBody>
                    <a:bodyPr/>
                    <a:lstStyle/>
                    <a:p>
                      <a:r>
                        <a:rPr lang="en-US" dirty="0"/>
                        <a:t>CMS regulations, declarations, and payment methodologies govern the operations, billing, and practices of any health care entity that accepts payment for services rendered to Medicare and Medicaid beneficiaries</a:t>
                      </a:r>
                    </a:p>
                  </a:txBody>
                  <a:tcPr/>
                </a:tc>
                <a:extLst>
                  <a:ext uri="{0D108BD9-81ED-4DB2-BD59-A6C34878D82A}">
                    <a16:rowId xmlns:a16="http://schemas.microsoft.com/office/drawing/2014/main" val="2035706833"/>
                  </a:ext>
                </a:extLst>
              </a:tr>
              <a:tr h="370840">
                <a:tc>
                  <a:txBody>
                    <a:bodyPr/>
                    <a:lstStyle/>
                    <a:p>
                      <a:r>
                        <a:rPr lang="en-US" dirty="0"/>
                        <a:t>Department of Health and Human Services</a:t>
                      </a:r>
                    </a:p>
                  </a:txBody>
                  <a:tcPr/>
                </a:tc>
                <a:tc>
                  <a:txBody>
                    <a:bodyPr/>
                    <a:lstStyle/>
                    <a:p>
                      <a:r>
                        <a:rPr lang="en-US" dirty="0"/>
                        <a:t>DHS enhances and protects the health and well-being of all Americans</a:t>
                      </a:r>
                    </a:p>
                  </a:txBody>
                  <a:tcPr/>
                </a:tc>
                <a:extLst>
                  <a:ext uri="{0D108BD9-81ED-4DB2-BD59-A6C34878D82A}">
                    <a16:rowId xmlns:a16="http://schemas.microsoft.com/office/drawing/2014/main" val="2614231152"/>
                  </a:ext>
                </a:extLst>
              </a:tr>
            </a:tbl>
          </a:graphicData>
        </a:graphic>
      </p:graphicFrame>
    </p:spTree>
    <p:extLst>
      <p:ext uri="{BB962C8B-B14F-4D97-AF65-F5344CB8AC3E}">
        <p14:creationId xmlns:p14="http://schemas.microsoft.com/office/powerpoint/2010/main" val="811370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2"/>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3"/>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Overview of COVID-19 Pandemic</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First detected in Wuhan City, Hubei Province, China in late 2019</a:t>
            </a:r>
          </a:p>
          <a:p>
            <a:r>
              <a:rPr lang="en-US" dirty="0"/>
              <a:t>A new strain of coronavirus, named SARS-CoV-2, which causes the illness COVID-19 </a:t>
            </a:r>
          </a:p>
          <a:p>
            <a:r>
              <a:rPr lang="en-US" dirty="0"/>
              <a:t>The World Health Organization declared COVID-19 outbreak to be a Public Health Emergency of International Concern </a:t>
            </a:r>
          </a:p>
          <a:p>
            <a:r>
              <a:rPr lang="en-US" dirty="0"/>
              <a:t>As of 10 am on March 30th there were 141,995 cases and 2300 deaths attributed to COVID-19 in the United States</a:t>
            </a:r>
          </a:p>
          <a:p>
            <a:pPr lvl="1"/>
            <a:r>
              <a:rPr lang="en-US" dirty="0"/>
              <a:t>Worldwide 1,291,313 cases/70,659 deaths</a:t>
            </a:r>
          </a:p>
        </p:txBody>
      </p:sp>
    </p:spTree>
    <p:extLst>
      <p:ext uri="{BB962C8B-B14F-4D97-AF65-F5344CB8AC3E}">
        <p14:creationId xmlns:p14="http://schemas.microsoft.com/office/powerpoint/2010/main" val="3705849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38200" y="144033"/>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Poll Question #2</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pPr marL="0" indent="0">
              <a:buNone/>
            </a:pPr>
            <a:r>
              <a:rPr lang="en-US" dirty="0"/>
              <a:t>Providers of mental health services will feel the impact of COVID-19:</a:t>
            </a:r>
          </a:p>
          <a:p>
            <a:pPr marL="0" indent="0">
              <a:buNone/>
            </a:pPr>
            <a:endParaRPr lang="en-US" dirty="0"/>
          </a:p>
          <a:p>
            <a:pPr marL="514350" indent="-514350">
              <a:buAutoNum type="alphaLcParenR"/>
            </a:pPr>
            <a:r>
              <a:rPr lang="en-US" dirty="0"/>
              <a:t>Immediately</a:t>
            </a:r>
          </a:p>
          <a:p>
            <a:pPr marL="514350" indent="-514350">
              <a:buAutoNum type="alphaLcParenR"/>
            </a:pPr>
            <a:r>
              <a:rPr lang="en-US" dirty="0"/>
              <a:t>1 month from now</a:t>
            </a:r>
          </a:p>
          <a:p>
            <a:pPr marL="514350" indent="-514350">
              <a:buAutoNum type="alphaLcParenR"/>
            </a:pPr>
            <a:r>
              <a:rPr lang="en-US" dirty="0"/>
              <a:t>2-3 months from now</a:t>
            </a:r>
          </a:p>
          <a:p>
            <a:pPr marL="514350" indent="-514350">
              <a:buAutoNum type="alphaLcParenR"/>
            </a:pPr>
            <a:r>
              <a:rPr lang="en-US" dirty="0"/>
              <a:t>6 months to a year from now</a:t>
            </a:r>
          </a:p>
        </p:txBody>
      </p:sp>
    </p:spTree>
    <p:extLst>
      <p:ext uri="{BB962C8B-B14F-4D97-AF65-F5344CB8AC3E}">
        <p14:creationId xmlns:p14="http://schemas.microsoft.com/office/powerpoint/2010/main" val="2999484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38200"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DHHS Responses</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normAutofit/>
          </a:bodyPr>
          <a:lstStyle/>
          <a:p>
            <a:r>
              <a:rPr lang="en-US" dirty="0"/>
              <a:t>DHHS Secretary, Alex Azar issues declaration of Public Health Emergency for the entire United States on January 31, 2020</a:t>
            </a:r>
          </a:p>
          <a:p>
            <a:r>
              <a:rPr lang="en-US" dirty="0"/>
              <a:t>Issues subsequent declaration and determination to allow for the authorization of emergency use of personal respiratory protective devices </a:t>
            </a:r>
          </a:p>
          <a:p>
            <a:r>
              <a:rPr lang="en-US" dirty="0"/>
              <a:t>Waivers for certain behaviors which under either HIPAA or Emergency Medical Treatment and Active Labor Act (“EMTALA”) could give rise sanctions</a:t>
            </a:r>
          </a:p>
        </p:txBody>
      </p:sp>
    </p:spTree>
    <p:extLst>
      <p:ext uri="{BB962C8B-B14F-4D97-AF65-F5344CB8AC3E}">
        <p14:creationId xmlns:p14="http://schemas.microsoft.com/office/powerpoint/2010/main" val="4064393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CMS Issues Certain Telehealth Waivers</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On March 17</a:t>
            </a:r>
            <a:r>
              <a:rPr lang="en-US" baseline="30000" dirty="0"/>
              <a:t>th</a:t>
            </a:r>
            <a:r>
              <a:rPr lang="en-US" dirty="0"/>
              <a:t>, CMS issued guidance clearing “originating site” barrier for providing telehealth services, including mental health counseling</a:t>
            </a:r>
          </a:p>
          <a:p>
            <a:pPr lvl="1"/>
            <a:r>
              <a:rPr lang="en-US" dirty="0"/>
              <a:t>No longer just Rural Health</a:t>
            </a:r>
          </a:p>
          <a:p>
            <a:r>
              <a:rPr lang="en-US" dirty="0"/>
              <a:t>HHS has indicated it will waive penalties for HIPAA compliance if the parties use non-HIPAA compliant messaging systems such as FaceTime </a:t>
            </a:r>
          </a:p>
          <a:p>
            <a:r>
              <a:rPr lang="en-US" dirty="0"/>
              <a:t>DEA suspends the Ryan Haight Act requirement for face-to-face meeting before electronically prescribing a controlled substance for duration of emergency</a:t>
            </a:r>
          </a:p>
          <a:p>
            <a:r>
              <a:rPr lang="en-US" dirty="0"/>
              <a:t>Provider licensing requirements for out of state care</a:t>
            </a:r>
          </a:p>
          <a:p>
            <a:endParaRPr lang="en-US" dirty="0"/>
          </a:p>
          <a:p>
            <a:pPr marL="0" indent="0">
              <a:buNone/>
            </a:pPr>
            <a:endParaRPr lang="en-US" dirty="0"/>
          </a:p>
        </p:txBody>
      </p:sp>
    </p:spTree>
    <p:extLst>
      <p:ext uri="{BB962C8B-B14F-4D97-AF65-F5344CB8AC3E}">
        <p14:creationId xmlns:p14="http://schemas.microsoft.com/office/powerpoint/2010/main" val="439497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mirror&#10;&#10;Description automatically generated">
            <a:extLst>
              <a:ext uri="{FF2B5EF4-FFF2-40B4-BE49-F238E27FC236}">
                <a16:creationId xmlns:a16="http://schemas.microsoft.com/office/drawing/2014/main" id="{404A857A-28EB-9647-8DD2-80F6E2F0B648}"/>
              </a:ext>
            </a:extLst>
          </p:cNvPr>
          <p:cNvPicPr>
            <a:picLocks noChangeAspect="1"/>
          </p:cNvPicPr>
          <p:nvPr/>
        </p:nvPicPr>
        <p:blipFill>
          <a:blip r:embed="rId3"/>
          <a:stretch>
            <a:fillRect/>
          </a:stretch>
        </p:blipFill>
        <p:spPr>
          <a:xfrm>
            <a:off x="852785" y="143649"/>
            <a:ext cx="10812162" cy="6858000"/>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7C247424-EBED-D24A-9841-6AE7F9F6DD11}"/>
              </a:ext>
            </a:extLst>
          </p:cNvPr>
          <p:cNvPicPr>
            <a:picLocks noChangeAspect="1"/>
          </p:cNvPicPr>
          <p:nvPr/>
        </p:nvPicPr>
        <p:blipFill>
          <a:blip r:embed="rId4"/>
          <a:stretch>
            <a:fillRect/>
          </a:stretch>
        </p:blipFill>
        <p:spPr>
          <a:xfrm>
            <a:off x="11390831" y="6166119"/>
            <a:ext cx="548232" cy="548232"/>
          </a:xfrm>
          <a:prstGeom prst="rect">
            <a:avLst/>
          </a:prstGeom>
        </p:spPr>
      </p:pic>
      <p:sp>
        <p:nvSpPr>
          <p:cNvPr id="6" name="Title 5">
            <a:extLst>
              <a:ext uri="{FF2B5EF4-FFF2-40B4-BE49-F238E27FC236}">
                <a16:creationId xmlns:a16="http://schemas.microsoft.com/office/drawing/2014/main" id="{F2E358DD-40D4-4D0F-B828-C8FD1D71D078}"/>
              </a:ext>
            </a:extLst>
          </p:cNvPr>
          <p:cNvSpPr>
            <a:spLocks noGrp="1"/>
          </p:cNvSpPr>
          <p:nvPr>
            <p:ph type="title"/>
          </p:nvPr>
        </p:nvSpPr>
        <p:spPr/>
        <p:txBody>
          <a:bodyPr/>
          <a:lstStyle/>
          <a:p>
            <a:r>
              <a:rPr lang="en-US" dirty="0"/>
              <a:t>Coronavirus Aid, Relief and Economic Security Act (“CARES Act”)</a:t>
            </a:r>
          </a:p>
        </p:txBody>
      </p:sp>
      <p:sp>
        <p:nvSpPr>
          <p:cNvPr id="7" name="Content Placeholder 6">
            <a:extLst>
              <a:ext uri="{FF2B5EF4-FFF2-40B4-BE49-F238E27FC236}">
                <a16:creationId xmlns:a16="http://schemas.microsoft.com/office/drawing/2014/main" id="{BEC434EB-7281-49E4-A149-845534688D60}"/>
              </a:ext>
            </a:extLst>
          </p:cNvPr>
          <p:cNvSpPr>
            <a:spLocks noGrp="1"/>
          </p:cNvSpPr>
          <p:nvPr>
            <p:ph idx="1"/>
          </p:nvPr>
        </p:nvSpPr>
        <p:spPr/>
        <p:txBody>
          <a:bodyPr/>
          <a:lstStyle/>
          <a:p>
            <a:r>
              <a:rPr lang="en-US" dirty="0"/>
              <a:t>Signed into law on March 27</a:t>
            </a:r>
            <a:r>
              <a:rPr lang="en-US" baseline="30000" dirty="0"/>
              <a:t>th</a:t>
            </a:r>
          </a:p>
          <a:p>
            <a:r>
              <a:rPr lang="en-US" dirty="0"/>
              <a:t>Provides approximately $350 Billion in relief to businesses under Small Business Association Loans, including forgivable amounts </a:t>
            </a:r>
          </a:p>
          <a:p>
            <a:pPr lvl="1"/>
            <a:r>
              <a:rPr lang="en-US" dirty="0"/>
              <a:t>Rent</a:t>
            </a:r>
          </a:p>
          <a:p>
            <a:pPr lvl="1"/>
            <a:r>
              <a:rPr lang="en-US" dirty="0"/>
              <a:t>Payroll (under $100,000)</a:t>
            </a:r>
          </a:p>
          <a:p>
            <a:pPr lvl="1"/>
            <a:r>
              <a:rPr lang="en-US" dirty="0"/>
              <a:t>Utilities</a:t>
            </a:r>
          </a:p>
          <a:p>
            <a:pPr lvl="1"/>
            <a:r>
              <a:rPr lang="en-US" dirty="0"/>
              <a:t>Mortgage Interest</a:t>
            </a:r>
          </a:p>
          <a:p>
            <a:r>
              <a:rPr lang="en-US" dirty="0"/>
              <a:t>Further expands telehealth services in Medicare, even for services unrelated to COVID-19</a:t>
            </a:r>
          </a:p>
          <a:p>
            <a:r>
              <a:rPr lang="en-US" dirty="0"/>
              <a:t>Individual and family assistance </a:t>
            </a:r>
          </a:p>
          <a:p>
            <a:pPr marL="0" indent="0">
              <a:buNone/>
            </a:pPr>
            <a:endParaRPr lang="en-US" dirty="0"/>
          </a:p>
        </p:txBody>
      </p:sp>
    </p:spTree>
    <p:extLst>
      <p:ext uri="{BB962C8B-B14F-4D97-AF65-F5344CB8AC3E}">
        <p14:creationId xmlns:p14="http://schemas.microsoft.com/office/powerpoint/2010/main" val="17875545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9BBC9C6-C611-E04D-B93D-75A5F6E8F4BF}" vid="{6DFF5740-446A-2C48-BEAE-E631F75323F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TPNStandardTemplate</Template>
  <TotalTime>468</TotalTime>
  <Words>1246</Words>
  <Application>Microsoft Office PowerPoint</Application>
  <PresentationFormat>Widescreen</PresentationFormat>
  <Paragraphs>135</Paragraphs>
  <Slides>18</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Governmental Responses to Ease Regulatory Roadblocks in Response to COVID-19 Epidemic</vt:lpstr>
      <vt:lpstr>Presentation Outline</vt:lpstr>
      <vt:lpstr>Poll Question #1</vt:lpstr>
      <vt:lpstr>Regulatory and Organizational  Alphabet Soup</vt:lpstr>
      <vt:lpstr>Overview of COVID-19 Pandemic</vt:lpstr>
      <vt:lpstr>Poll Question #2</vt:lpstr>
      <vt:lpstr>DHHS Responses</vt:lpstr>
      <vt:lpstr>CMS Issues Certain Telehealth Waivers</vt:lpstr>
      <vt:lpstr>Coronavirus Aid, Relief and Economic Security Act (“CARES Act”)</vt:lpstr>
      <vt:lpstr>Poll Question #3</vt:lpstr>
      <vt:lpstr>Louisiana Responses</vt:lpstr>
      <vt:lpstr>Louisiana Tele-Mental Health</vt:lpstr>
      <vt:lpstr>Poll Question #4</vt:lpstr>
      <vt:lpstr>Louisiana Temporarily Relaxes Standard of Care</vt:lpstr>
      <vt:lpstr>Telemedicine liability issues</vt:lpstr>
      <vt:lpstr>Quiz Time: True or False</vt:lpstr>
      <vt:lpstr>Quiz Time: Multiple Choice</vt:lpstr>
      <vt:lpstr>Questions, Comments, Criticisms?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Governmental Responses to Ease Regulatory Roadblocks in Response to COVID-19 Epidemic</dc:title>
  <dc:creator>Rene A. Louapre, IV</dc:creator>
  <cp:lastModifiedBy>Rene A. Louapre, IV</cp:lastModifiedBy>
  <cp:revision>48</cp:revision>
  <dcterms:created xsi:type="dcterms:W3CDTF">2020-03-24T17:52:26Z</dcterms:created>
  <dcterms:modified xsi:type="dcterms:W3CDTF">2020-04-06T15:25:52Z</dcterms:modified>
</cp:coreProperties>
</file>