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84" r:id="rId5"/>
    <p:sldId id="323" r:id="rId6"/>
    <p:sldId id="324" r:id="rId7"/>
    <p:sldId id="325" r:id="rId8"/>
    <p:sldId id="285" r:id="rId9"/>
    <p:sldId id="327" r:id="rId10"/>
    <p:sldId id="286" r:id="rId11"/>
    <p:sldId id="287" r:id="rId12"/>
    <p:sldId id="288" r:id="rId13"/>
    <p:sldId id="328" r:id="rId14"/>
    <p:sldId id="339" r:id="rId15"/>
    <p:sldId id="329" r:id="rId16"/>
    <p:sldId id="331" r:id="rId17"/>
    <p:sldId id="330" r:id="rId18"/>
    <p:sldId id="336" r:id="rId19"/>
    <p:sldId id="294" r:id="rId20"/>
    <p:sldId id="295" r:id="rId21"/>
    <p:sldId id="296" r:id="rId22"/>
    <p:sldId id="332" r:id="rId23"/>
    <p:sldId id="333" r:id="rId24"/>
    <p:sldId id="334" r:id="rId25"/>
    <p:sldId id="338" r:id="rId26"/>
    <p:sldId id="340" r:id="rId27"/>
    <p:sldId id="337" r:id="rId28"/>
    <p:sldId id="335" r:id="rId29"/>
    <p:sldId id="305" r:id="rId30"/>
    <p:sldId id="316" r:id="rId31"/>
    <p:sldId id="318" r:id="rId32"/>
    <p:sldId id="326" r:id="rId33"/>
    <p:sldId id="341" r:id="rId34"/>
    <p:sldId id="321" r:id="rId35"/>
    <p:sldId id="26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1206" y="144"/>
      </p:cViewPr>
      <p:guideLst>
        <p:guide orient="horz" pos="2448"/>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1A8AB4-3224-4444-A85D-418B300BDE31}" type="datetimeFigureOut">
              <a:rPr lang="en-US" smtClean="0"/>
              <a:t>07/19/2019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E0E67F-43A1-41F5-BE72-56DB79445CBC}" type="slidenum">
              <a:rPr lang="en-US" smtClean="0"/>
              <a:t>‹#›</a:t>
            </a:fld>
            <a:endParaRPr lang="en-US"/>
          </a:p>
        </p:txBody>
      </p:sp>
    </p:spTree>
    <p:extLst>
      <p:ext uri="{BB962C8B-B14F-4D97-AF65-F5344CB8AC3E}">
        <p14:creationId xmlns:p14="http://schemas.microsoft.com/office/powerpoint/2010/main" val="3932706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0D40A4-B861-4C3D-8808-D379E1966BC6}" type="datetimeFigureOut">
              <a:rPr lang="en-US" smtClean="0"/>
              <a:pPr/>
              <a:t>07/19/2019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58AB90-6A02-48EA-A25E-5A6569E25871}" type="slidenum">
              <a:rPr lang="en-US" smtClean="0"/>
              <a:pPr/>
              <a:t>‹#›</a:t>
            </a:fld>
            <a:endParaRPr lang="en-US" dirty="0"/>
          </a:p>
        </p:txBody>
      </p:sp>
    </p:spTree>
    <p:extLst>
      <p:ext uri="{BB962C8B-B14F-4D97-AF65-F5344CB8AC3E}">
        <p14:creationId xmlns:p14="http://schemas.microsoft.com/office/powerpoint/2010/main" val="2805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and 2 are from ACA Code of Ethics – a nationally accepted code, that also applies to Louisiana counselors.</a:t>
            </a:r>
          </a:p>
          <a:p>
            <a:r>
              <a:rPr lang="en-US" dirty="0" smtClean="0"/>
              <a:t>3 is from the DHH Program Manual for Peer Support, pp 10-11.</a:t>
            </a:r>
          </a:p>
          <a:p>
            <a:r>
              <a:rPr lang="en-US" dirty="0" smtClean="0"/>
              <a:t>4 is the model from the ACA code, and an element missing from the PSS code.</a:t>
            </a:r>
          </a:p>
          <a:p>
            <a:endParaRPr lang="en-US" dirty="0"/>
          </a:p>
        </p:txBody>
      </p:sp>
      <p:sp>
        <p:nvSpPr>
          <p:cNvPr id="4" name="Slide Number Placeholder 3"/>
          <p:cNvSpPr>
            <a:spLocks noGrp="1"/>
          </p:cNvSpPr>
          <p:nvPr>
            <p:ph type="sldNum" sz="quarter" idx="10"/>
          </p:nvPr>
        </p:nvSpPr>
        <p:spPr/>
        <p:txBody>
          <a:bodyPr/>
          <a:lstStyle/>
          <a:p>
            <a:fld id="{8958AB90-6A02-48EA-A25E-5A6569E25871}" type="slidenum">
              <a:rPr lang="en-US" smtClean="0"/>
              <a:pPr/>
              <a:t>5</a:t>
            </a:fld>
            <a:endParaRPr lang="en-US" dirty="0"/>
          </a:p>
        </p:txBody>
      </p:sp>
    </p:spTree>
    <p:extLst>
      <p:ext uri="{BB962C8B-B14F-4D97-AF65-F5344CB8AC3E}">
        <p14:creationId xmlns:p14="http://schemas.microsoft.com/office/powerpoint/2010/main" val="224222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 Why not also include</a:t>
            </a:r>
            <a:r>
              <a:rPr lang="en-US" baseline="0" dirty="0" smtClean="0"/>
              <a:t> avoiding these things TO service recipients?</a:t>
            </a:r>
          </a:p>
          <a:p>
            <a:r>
              <a:rPr lang="en-US" baseline="0" dirty="0" smtClean="0"/>
              <a:t>11 – Could/should this be expanded (or clarified) to include other negative situations more broadly than just employment or work situations?</a:t>
            </a:r>
            <a:endParaRPr lang="en-US" dirty="0"/>
          </a:p>
        </p:txBody>
      </p:sp>
      <p:sp>
        <p:nvSpPr>
          <p:cNvPr id="4" name="Slide Number Placeholder 3"/>
          <p:cNvSpPr>
            <a:spLocks noGrp="1"/>
          </p:cNvSpPr>
          <p:nvPr>
            <p:ph type="sldNum" sz="quarter" idx="10"/>
          </p:nvPr>
        </p:nvSpPr>
        <p:spPr/>
        <p:txBody>
          <a:bodyPr/>
          <a:lstStyle/>
          <a:p>
            <a:fld id="{8958AB90-6A02-48EA-A25E-5A6569E25871}" type="slidenum">
              <a:rPr lang="en-US" smtClean="0"/>
              <a:pPr/>
              <a:t>9</a:t>
            </a:fld>
            <a:endParaRPr lang="en-US" dirty="0"/>
          </a:p>
        </p:txBody>
      </p:sp>
    </p:spTree>
    <p:extLst>
      <p:ext uri="{BB962C8B-B14F-4D97-AF65-F5344CB8AC3E}">
        <p14:creationId xmlns:p14="http://schemas.microsoft.com/office/powerpoint/2010/main" val="49302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Maleficence VS Beneficence – both are essential</a:t>
            </a:r>
            <a:endParaRPr lang="en-US" dirty="0"/>
          </a:p>
        </p:txBody>
      </p:sp>
      <p:sp>
        <p:nvSpPr>
          <p:cNvPr id="4" name="Slide Number Placeholder 3"/>
          <p:cNvSpPr>
            <a:spLocks noGrp="1"/>
          </p:cNvSpPr>
          <p:nvPr>
            <p:ph type="sldNum" sz="quarter" idx="10"/>
          </p:nvPr>
        </p:nvSpPr>
        <p:spPr/>
        <p:txBody>
          <a:bodyPr/>
          <a:lstStyle/>
          <a:p>
            <a:fld id="{8958AB90-6A02-48EA-A25E-5A6569E25871}" type="slidenum">
              <a:rPr lang="en-US" smtClean="0"/>
              <a:pPr/>
              <a:t>10</a:t>
            </a:fld>
            <a:endParaRPr lang="en-US" dirty="0"/>
          </a:p>
        </p:txBody>
      </p:sp>
    </p:spTree>
    <p:extLst>
      <p:ext uri="{BB962C8B-B14F-4D97-AF65-F5344CB8AC3E}">
        <p14:creationId xmlns:p14="http://schemas.microsoft.com/office/powerpoint/2010/main" val="78584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b="1" dirty="0" smtClean="0"/>
              <a:t> </a:t>
            </a:r>
          </a:p>
        </p:txBody>
      </p:sp>
      <p:sp>
        <p:nvSpPr>
          <p:cNvPr id="57348" name="Slide Number Placeholder 3"/>
          <p:cNvSpPr>
            <a:spLocks noGrp="1"/>
          </p:cNvSpPr>
          <p:nvPr>
            <p:ph type="sldNum" sz="quarter" idx="5"/>
          </p:nvPr>
        </p:nvSpPr>
        <p:spPr>
          <a:noFill/>
        </p:spPr>
        <p:txBody>
          <a:bodyPr/>
          <a:lstStyle/>
          <a:p>
            <a:fld id="{41727167-D0F6-4786-AA4F-AA21C1D3B9C3}" type="slidenum">
              <a:rPr lang="en-US" smtClean="0"/>
              <a:pPr/>
              <a:t>17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Crossing vs. Violation – Which is seen as more severe?  Question of intent?  Reaction of employer, or of consumer?</a:t>
            </a:r>
            <a:endParaRPr lang="en-US" dirty="0"/>
          </a:p>
        </p:txBody>
      </p:sp>
      <p:sp>
        <p:nvSpPr>
          <p:cNvPr id="4" name="Slide Number Placeholder 3"/>
          <p:cNvSpPr>
            <a:spLocks noGrp="1"/>
          </p:cNvSpPr>
          <p:nvPr>
            <p:ph type="sldNum" sz="quarter" idx="10"/>
          </p:nvPr>
        </p:nvSpPr>
        <p:spPr/>
        <p:txBody>
          <a:bodyPr/>
          <a:lstStyle/>
          <a:p>
            <a:fld id="{8958AB90-6A02-48EA-A25E-5A6569E25871}" type="slidenum">
              <a:rPr lang="en-US" smtClean="0"/>
              <a:pPr/>
              <a:t>20</a:t>
            </a:fld>
            <a:endParaRPr lang="en-US" dirty="0"/>
          </a:p>
        </p:txBody>
      </p:sp>
    </p:spTree>
    <p:extLst>
      <p:ext uri="{BB962C8B-B14F-4D97-AF65-F5344CB8AC3E}">
        <p14:creationId xmlns:p14="http://schemas.microsoft.com/office/powerpoint/2010/main" val="151501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 are to ACA code items.  What about PSS ?</a:t>
            </a:r>
            <a:endParaRPr lang="en-US" dirty="0"/>
          </a:p>
        </p:txBody>
      </p:sp>
      <p:sp>
        <p:nvSpPr>
          <p:cNvPr id="4" name="Slide Number Placeholder 3"/>
          <p:cNvSpPr>
            <a:spLocks noGrp="1"/>
          </p:cNvSpPr>
          <p:nvPr>
            <p:ph type="sldNum" sz="quarter" idx="10"/>
          </p:nvPr>
        </p:nvSpPr>
        <p:spPr/>
        <p:txBody>
          <a:bodyPr/>
          <a:lstStyle/>
          <a:p>
            <a:fld id="{8958AB90-6A02-48EA-A25E-5A6569E25871}" type="slidenum">
              <a:rPr lang="en-US" smtClean="0"/>
              <a:pPr/>
              <a:t>22</a:t>
            </a:fld>
            <a:endParaRPr lang="en-US" dirty="0"/>
          </a:p>
        </p:txBody>
      </p:sp>
    </p:spTree>
    <p:extLst>
      <p:ext uri="{BB962C8B-B14F-4D97-AF65-F5344CB8AC3E}">
        <p14:creationId xmlns:p14="http://schemas.microsoft.com/office/powerpoint/2010/main" val="10714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9" name="Picture 8" descr="Magellan Cover 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768" y="426720"/>
            <a:ext cx="8714232" cy="6431280"/>
          </a:xfrm>
          <a:prstGeom prst="rect">
            <a:avLst/>
          </a:prstGeom>
        </p:spPr>
      </p:pic>
      <p:sp>
        <p:nvSpPr>
          <p:cNvPr id="2" name="Title 1"/>
          <p:cNvSpPr>
            <a:spLocks noGrp="1"/>
          </p:cNvSpPr>
          <p:nvPr>
            <p:ph type="ctrTitle"/>
          </p:nvPr>
        </p:nvSpPr>
        <p:spPr>
          <a:xfrm>
            <a:off x="411480" y="2743200"/>
            <a:ext cx="5074920" cy="1470025"/>
          </a:xfrm>
        </p:spPr>
        <p:txBody>
          <a:bodyPr>
            <a:normAutofit/>
          </a:bodyPr>
          <a:lstStyle>
            <a:lvl1pPr algn="l">
              <a:defRPr sz="3600" i="1">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411480" y="4800600"/>
            <a:ext cx="4178808" cy="1752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Magellan logo 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832" y="562263"/>
            <a:ext cx="1648968" cy="384048"/>
          </a:xfrm>
          <a:prstGeom prst="rect">
            <a:avLst/>
          </a:prstGeom>
        </p:spPr>
      </p:pic>
    </p:spTree>
    <p:extLst>
      <p:ext uri="{BB962C8B-B14F-4D97-AF65-F5344CB8AC3E}">
        <p14:creationId xmlns:p14="http://schemas.microsoft.com/office/powerpoint/2010/main" val="2234093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8A8E13-3CD4-427D-9B58-D55C836BE0C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ales Confidentiali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Confidentiality Statement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A8E13-3CD4-427D-9B58-D55C836BE0CA}" type="slidenum">
              <a:rPr lang="en-US" smtClean="0"/>
              <a:pPr/>
              <a:t>‹#›</a:t>
            </a:fld>
            <a:endParaRPr lang="en-US" dirty="0"/>
          </a:p>
        </p:txBody>
      </p:sp>
      <p:sp>
        <p:nvSpPr>
          <p:cNvPr id="6" name="Rectangle 5"/>
          <p:cNvSpPr/>
          <p:nvPr userDrawn="1"/>
        </p:nvSpPr>
        <p:spPr>
          <a:xfrm>
            <a:off x="457200" y="3733800"/>
            <a:ext cx="8229600" cy="2462213"/>
          </a:xfrm>
          <a:prstGeom prst="rect">
            <a:avLst/>
          </a:prstGeom>
        </p:spPr>
        <p:txBody>
          <a:bodyPr wrap="square">
            <a:spAutoFit/>
          </a:bodyPr>
          <a:lstStyle/>
          <a:p>
            <a:r>
              <a:rPr lang="en-US" sz="1400" i="1" dirty="0" smtClean="0">
                <a:solidFill>
                  <a:schemeClr val="bg2"/>
                </a:solidFill>
                <a:effectLst/>
                <a:latin typeface="+mn-lt"/>
                <a:ea typeface="ＭＳ 明朝"/>
                <a:cs typeface="Calibri"/>
              </a:rPr>
              <a:t>This presentation may include material non-public information about Magellan Health Services, Inc. (“Magellan” or the “Company”). By receipt of this presentation each recipient acknowledges that it is aware that the United States securities laws prohibit any person or entity in possession of material non-public information about a company or its affiliates from purchasing or selling securities of such company or from the communication of such information to any other person under circumstance in which it is reasonably foreseeable that such person may purchase or sell such securities with the benefit of such information.</a:t>
            </a:r>
            <a:endParaRPr lang="en-US" sz="1400" dirty="0" smtClean="0">
              <a:solidFill>
                <a:schemeClr val="bg2"/>
              </a:solidFill>
              <a:effectLst/>
              <a:latin typeface="+mn-lt"/>
              <a:ea typeface="ＭＳ 明朝"/>
              <a:cs typeface="Times New Roman"/>
            </a:endParaRPr>
          </a:p>
          <a:p>
            <a:r>
              <a:rPr lang="en-US" sz="1400" i="1" dirty="0" smtClean="0">
                <a:solidFill>
                  <a:schemeClr val="bg2"/>
                </a:solidFill>
                <a:effectLst/>
                <a:latin typeface="+mn-lt"/>
                <a:ea typeface="ＭＳ 明朝"/>
                <a:cs typeface="Calibri"/>
              </a:rPr>
              <a:t> </a:t>
            </a:r>
            <a:endParaRPr lang="en-US" sz="1400" dirty="0" smtClean="0">
              <a:solidFill>
                <a:schemeClr val="bg2"/>
              </a:solidFill>
              <a:effectLst/>
              <a:latin typeface="+mn-lt"/>
              <a:ea typeface="ＭＳ 明朝"/>
              <a:cs typeface="Times New Roman"/>
            </a:endParaRPr>
          </a:p>
          <a:p>
            <a:r>
              <a:rPr lang="en-US" sz="1400" i="1" dirty="0" smtClean="0">
                <a:solidFill>
                  <a:schemeClr val="bg2"/>
                </a:solidFill>
                <a:effectLst/>
                <a:latin typeface="+mn-lt"/>
                <a:ea typeface="ＭＳ 明朝"/>
                <a:cs typeface="Calibri"/>
              </a:rPr>
              <a:t>The information presented in this presentation is confidential and expected to be used for the sole purpose of considering the purchase of Magellan services. By receipt of this presentation, each recipient agrees that the information contained herein will be kept confidential. The attached material shall not be photocopied, reproduced, distributed to or disclosed to others at any time without the prior written consent of the Company.</a:t>
            </a:r>
            <a:endParaRPr lang="en-US" sz="1400" dirty="0">
              <a:solidFill>
                <a:schemeClr val="bg2"/>
              </a:solidFill>
              <a:effectLst/>
              <a:latin typeface="+mn-lt"/>
              <a:ea typeface="ＭＳ 明朝"/>
              <a:cs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ducational Confidentiali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Confidentiality Statement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A8E13-3CD4-427D-9B58-D55C836BE0CA}" type="slidenum">
              <a:rPr lang="en-US" smtClean="0"/>
              <a:pPr/>
              <a:t>‹#›</a:t>
            </a:fld>
            <a:endParaRPr lang="en-US" dirty="0"/>
          </a:p>
        </p:txBody>
      </p:sp>
      <p:sp>
        <p:nvSpPr>
          <p:cNvPr id="6" name="Rectangle 5"/>
          <p:cNvSpPr/>
          <p:nvPr userDrawn="1"/>
        </p:nvSpPr>
        <p:spPr>
          <a:xfrm>
            <a:off x="457200" y="3962400"/>
            <a:ext cx="8229600" cy="2246769"/>
          </a:xfrm>
          <a:prstGeom prst="rect">
            <a:avLst/>
          </a:prstGeom>
        </p:spPr>
        <p:txBody>
          <a:bodyPr wrap="square">
            <a:spAutoFit/>
          </a:bodyPr>
          <a:lstStyle/>
          <a:p>
            <a:r>
              <a:rPr lang="en-US" sz="1400" i="1" dirty="0" smtClean="0">
                <a:solidFill>
                  <a:schemeClr val="bg2"/>
                </a:solidFill>
                <a:effectLst/>
                <a:latin typeface="+mn-lt"/>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Services, Inc.</a:t>
            </a:r>
            <a:endParaRPr lang="en-US" sz="1400" dirty="0" smtClean="0">
              <a:solidFill>
                <a:schemeClr val="bg2"/>
              </a:solidFill>
              <a:effectLst/>
              <a:latin typeface="+mn-lt"/>
              <a:ea typeface="ＭＳ 明朝"/>
              <a:cs typeface="Times New Roman"/>
            </a:endParaRPr>
          </a:p>
          <a:p>
            <a:r>
              <a:rPr lang="en-US" sz="1400" i="1" dirty="0" smtClean="0">
                <a:solidFill>
                  <a:schemeClr val="bg2"/>
                </a:solidFill>
                <a:effectLst/>
                <a:latin typeface="+mn-lt"/>
                <a:ea typeface="ＭＳ 明朝"/>
                <a:cs typeface="Calibri"/>
              </a:rPr>
              <a:t> </a:t>
            </a:r>
            <a:endParaRPr lang="en-US" sz="1400" dirty="0" smtClean="0">
              <a:solidFill>
                <a:schemeClr val="bg2"/>
              </a:solidFill>
              <a:effectLst/>
              <a:latin typeface="+mn-lt"/>
              <a:ea typeface="ＭＳ 明朝"/>
              <a:cs typeface="Times New Roman"/>
            </a:endParaRPr>
          </a:p>
          <a:p>
            <a:r>
              <a:rPr lang="en-US" sz="1400" i="1" dirty="0" smtClean="0">
                <a:solidFill>
                  <a:schemeClr val="bg2"/>
                </a:solidFill>
                <a:effectLst/>
                <a:latin typeface="+mn-lt"/>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1400" dirty="0" smtClean="0">
              <a:solidFill>
                <a:schemeClr val="bg2"/>
              </a:solidFill>
              <a:effectLst/>
              <a:latin typeface="+mn-lt"/>
              <a:ea typeface="ＭＳ 明朝"/>
              <a:cs typeface="Times New Roman"/>
            </a:endParaRPr>
          </a:p>
          <a:p>
            <a:r>
              <a:rPr lang="en-US" sz="1400" i="1" dirty="0" smtClean="0">
                <a:solidFill>
                  <a:schemeClr val="bg2"/>
                </a:solidFill>
                <a:effectLst/>
                <a:latin typeface="+mn-lt"/>
                <a:ea typeface="ＭＳ 明朝"/>
                <a:cs typeface="Calibri"/>
              </a:rPr>
              <a:t> </a:t>
            </a:r>
            <a:endParaRPr lang="en-US" sz="1400" dirty="0" smtClean="0">
              <a:solidFill>
                <a:schemeClr val="bg2"/>
              </a:solidFill>
              <a:effectLst/>
              <a:latin typeface="+mn-lt"/>
              <a:ea typeface="ＭＳ 明朝"/>
              <a:cs typeface="Times New Roman"/>
            </a:endParaRPr>
          </a:p>
          <a:p>
            <a:r>
              <a:rPr lang="en-US" sz="1400" i="1" dirty="0" smtClean="0">
                <a:solidFill>
                  <a:srgbClr val="FF0000"/>
                </a:solidFill>
                <a:effectLst/>
                <a:latin typeface="+mn-lt"/>
                <a:ea typeface="ＭＳ 明朝"/>
                <a:cs typeface="Calibri"/>
              </a:rPr>
              <a:t>*If the presentation includes legal information (e.g., an explanation of parity or HIPAA), add this:</a:t>
            </a:r>
            <a:r>
              <a:rPr lang="en-US" sz="1400" i="1" dirty="0" smtClean="0">
                <a:solidFill>
                  <a:schemeClr val="bg2"/>
                </a:solidFill>
                <a:effectLst/>
                <a:latin typeface="+mn-lt"/>
                <a:ea typeface="ＭＳ 明朝"/>
                <a:cs typeface="Calibri"/>
              </a:rPr>
              <a:t> The information contained in this presentation is intended for educational purposes only and should not be considered legal advice.  Recipients are encouraged to obtain legal guidance from their own legal advisors.</a:t>
            </a:r>
            <a:endParaRPr lang="en-US" sz="1400" dirty="0">
              <a:solidFill>
                <a:schemeClr val="bg2"/>
              </a:solidFill>
              <a:effectLst/>
              <a:latin typeface="+mn-lt"/>
              <a:ea typeface="ＭＳ 明朝"/>
              <a:cs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ovider Confidentiali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Confidentiality Statement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A8E13-3CD4-427D-9B58-D55C836BE0CA}" type="slidenum">
              <a:rPr lang="en-US" smtClean="0"/>
              <a:pPr/>
              <a:t>‹#›</a:t>
            </a:fld>
            <a:endParaRPr lang="en-US" dirty="0"/>
          </a:p>
        </p:txBody>
      </p:sp>
      <p:sp>
        <p:nvSpPr>
          <p:cNvPr id="6" name="Rectangle 5"/>
          <p:cNvSpPr/>
          <p:nvPr userDrawn="1"/>
        </p:nvSpPr>
        <p:spPr>
          <a:xfrm>
            <a:off x="457200" y="4191000"/>
            <a:ext cx="8229600" cy="2031325"/>
          </a:xfrm>
          <a:prstGeom prst="rect">
            <a:avLst/>
          </a:prstGeom>
        </p:spPr>
        <p:txBody>
          <a:bodyPr wrap="square">
            <a:spAutoFit/>
          </a:bodyPr>
          <a:lstStyle/>
          <a:p>
            <a:r>
              <a:rPr lang="en-US" sz="1400" i="1" dirty="0" smtClean="0">
                <a:solidFill>
                  <a:schemeClr val="bg1"/>
                </a:solidFill>
                <a:effectLst/>
                <a:latin typeface="+mn-lt"/>
                <a:ea typeface="ＭＳ 明朝"/>
                <a:cs typeface="Calibri"/>
              </a:rPr>
              <a:t>The information presented in this presentation is confidential and expected to be used solely in support of the delivery of services to Magellan members. 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Services, Inc.</a:t>
            </a:r>
            <a:endParaRPr lang="en-US" sz="1400" dirty="0" smtClean="0">
              <a:solidFill>
                <a:schemeClr val="bg1"/>
              </a:solidFill>
              <a:effectLst/>
              <a:latin typeface="+mn-lt"/>
              <a:ea typeface="ＭＳ 明朝"/>
              <a:cs typeface="Times New Roman"/>
            </a:endParaRPr>
          </a:p>
          <a:p>
            <a:r>
              <a:rPr lang="en-US" sz="1400" i="1" dirty="0" smtClean="0">
                <a:solidFill>
                  <a:schemeClr val="bg1"/>
                </a:solidFill>
                <a:effectLst/>
                <a:latin typeface="+mn-lt"/>
                <a:ea typeface="ＭＳ 明朝"/>
                <a:cs typeface="Calibri"/>
              </a:rPr>
              <a:t> </a:t>
            </a:r>
            <a:endParaRPr lang="en-US" sz="1400" dirty="0" smtClean="0">
              <a:solidFill>
                <a:schemeClr val="bg1"/>
              </a:solidFill>
              <a:effectLst/>
              <a:latin typeface="+mn-lt"/>
              <a:ea typeface="ＭＳ 明朝"/>
              <a:cs typeface="Times New Roman"/>
            </a:endParaRPr>
          </a:p>
          <a:p>
            <a:r>
              <a:rPr lang="en-US" sz="1400" i="1" dirty="0" smtClean="0">
                <a:solidFill>
                  <a:srgbClr val="FF0000"/>
                </a:solidFill>
                <a:effectLst/>
                <a:latin typeface="+mn-lt"/>
                <a:ea typeface="ＭＳ 明朝"/>
                <a:cs typeface="Calibri"/>
              </a:rPr>
              <a:t>*If the presentation includes legal information (e.g., an explanation of parity or HIPAA), add this: </a:t>
            </a:r>
            <a:r>
              <a:rPr lang="en-US" sz="1400" i="1" dirty="0" smtClean="0">
                <a:solidFill>
                  <a:schemeClr val="bg1"/>
                </a:solidFill>
                <a:effectLst/>
                <a:latin typeface="+mn-lt"/>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1400" dirty="0">
              <a:solidFill>
                <a:schemeClr val="bg1"/>
              </a:solidFill>
              <a:effectLst/>
              <a:latin typeface="+mn-lt"/>
              <a:ea typeface="ＭＳ 明朝"/>
              <a:cs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over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8904" y="0"/>
            <a:ext cx="7245096" cy="5239512"/>
          </a:xfrm>
          <a:prstGeom prst="rect">
            <a:avLst/>
          </a:prstGeom>
        </p:spPr>
      </p:pic>
      <p:sp>
        <p:nvSpPr>
          <p:cNvPr id="2" name="Title 1"/>
          <p:cNvSpPr>
            <a:spLocks noGrp="1"/>
          </p:cNvSpPr>
          <p:nvPr>
            <p:ph type="ctrTitle"/>
          </p:nvPr>
        </p:nvSpPr>
        <p:spPr>
          <a:xfrm>
            <a:off x="411480" y="2743200"/>
            <a:ext cx="5074920" cy="1470025"/>
          </a:xfrm>
        </p:spPr>
        <p:txBody>
          <a:bodyPr>
            <a:normAutofit/>
          </a:bodyPr>
          <a:lstStyle>
            <a:lvl1pPr algn="l">
              <a:defRPr sz="3600" i="1">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411480" y="4800600"/>
            <a:ext cx="4178808" cy="1752600"/>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Magellan logo 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832" y="562263"/>
            <a:ext cx="1648968" cy="384048"/>
          </a:xfrm>
          <a:prstGeom prst="rect">
            <a:avLst/>
          </a:prstGeom>
        </p:spPr>
      </p:pic>
    </p:spTree>
    <p:extLst>
      <p:ext uri="{BB962C8B-B14F-4D97-AF65-F5344CB8AC3E}">
        <p14:creationId xmlns:p14="http://schemas.microsoft.com/office/powerpoint/2010/main" val="3515870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6" name="Picture 5" descr="Cover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7904" y="734568"/>
            <a:ext cx="7626096" cy="6123432"/>
          </a:xfrm>
          <a:prstGeom prst="rect">
            <a:avLst/>
          </a:prstGeom>
        </p:spPr>
      </p:pic>
      <p:sp>
        <p:nvSpPr>
          <p:cNvPr id="2" name="Title 1"/>
          <p:cNvSpPr>
            <a:spLocks noGrp="1"/>
          </p:cNvSpPr>
          <p:nvPr>
            <p:ph type="ctrTitle"/>
          </p:nvPr>
        </p:nvSpPr>
        <p:spPr>
          <a:xfrm>
            <a:off x="411480" y="2743200"/>
            <a:ext cx="5074920" cy="1470025"/>
          </a:xfrm>
        </p:spPr>
        <p:txBody>
          <a:bodyPr>
            <a:normAutofit/>
          </a:bodyPr>
          <a:lstStyle>
            <a:lvl1pPr algn="l">
              <a:defRPr sz="3600" i="1">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411480" y="4800600"/>
            <a:ext cx="4178808" cy="1752600"/>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Magellan logo 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832" y="562263"/>
            <a:ext cx="1648968" cy="384048"/>
          </a:xfrm>
          <a:prstGeom prst="rect">
            <a:avLst/>
          </a:prstGeom>
        </p:spPr>
      </p:pic>
    </p:spTree>
    <p:extLst>
      <p:ext uri="{BB962C8B-B14F-4D97-AF65-F5344CB8AC3E}">
        <p14:creationId xmlns:p14="http://schemas.microsoft.com/office/powerpoint/2010/main" val="1990802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7" name="Picture 6" descr="Cover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880" y="947928"/>
            <a:ext cx="7818120" cy="5910072"/>
          </a:xfrm>
          <a:prstGeom prst="rect">
            <a:avLst/>
          </a:prstGeom>
        </p:spPr>
      </p:pic>
      <p:sp>
        <p:nvSpPr>
          <p:cNvPr id="2" name="Title 1"/>
          <p:cNvSpPr>
            <a:spLocks noGrp="1"/>
          </p:cNvSpPr>
          <p:nvPr>
            <p:ph type="ctrTitle"/>
          </p:nvPr>
        </p:nvSpPr>
        <p:spPr>
          <a:xfrm>
            <a:off x="411480" y="2743200"/>
            <a:ext cx="5074920" cy="1470025"/>
          </a:xfrm>
        </p:spPr>
        <p:txBody>
          <a:bodyPr>
            <a:normAutofit/>
          </a:bodyPr>
          <a:lstStyle>
            <a:lvl1pPr algn="l">
              <a:defRPr sz="3600" i="1">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411480" y="4800600"/>
            <a:ext cx="4178808" cy="1752600"/>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Magellan logo 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832" y="562263"/>
            <a:ext cx="1648968" cy="384048"/>
          </a:xfrm>
          <a:prstGeom prst="rect">
            <a:avLst/>
          </a:prstGeom>
        </p:spPr>
      </p:pic>
    </p:spTree>
    <p:extLst>
      <p:ext uri="{BB962C8B-B14F-4D97-AF65-F5344CB8AC3E}">
        <p14:creationId xmlns:p14="http://schemas.microsoft.com/office/powerpoint/2010/main" val="1520115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descr="Divider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2280" y="4419600"/>
            <a:ext cx="6141720" cy="2438400"/>
          </a:xfrm>
          <a:prstGeom prst="rect">
            <a:avLst/>
          </a:prstGeom>
        </p:spPr>
      </p:pic>
      <p:sp>
        <p:nvSpPr>
          <p:cNvPr id="2" name="Title 1"/>
          <p:cNvSpPr>
            <a:spLocks noGrp="1"/>
          </p:cNvSpPr>
          <p:nvPr>
            <p:ph type="title"/>
          </p:nvPr>
        </p:nvSpPr>
        <p:spPr>
          <a:xfrm>
            <a:off x="722313" y="2595562"/>
            <a:ext cx="7772400" cy="1362075"/>
          </a:xfrm>
        </p:spPr>
        <p:txBody>
          <a:bodyPr anchor="ctr">
            <a:normAutofit/>
          </a:bodyPr>
          <a:lstStyle>
            <a:lvl1pPr algn="ctr">
              <a:defRPr sz="3600" b="0" cap="none" baseline="0">
                <a:solidFill>
                  <a:srgbClr val="FFFFFF"/>
                </a:solidFill>
              </a:defRPr>
            </a:lvl1pPr>
          </a:lstStyle>
          <a:p>
            <a:r>
              <a:rPr lang="en-US" smtClean="0"/>
              <a:t>Click to edit Master title style</a:t>
            </a:r>
            <a:endParaRPr lang="en-US" dirty="0"/>
          </a:p>
        </p:txBody>
      </p:sp>
      <p:pic>
        <p:nvPicPr>
          <p:cNvPr id="5" name="Picture 4" descr="Magellan logo 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7832" y="562263"/>
            <a:ext cx="1648968" cy="38404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A8E13-3CD4-427D-9B58-D55C836BE0C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8A8E13-3CD4-427D-9B58-D55C836BE0C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A8E13-3CD4-427D-9B58-D55C836BE0CA}"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6515100"/>
            <a:ext cx="9155544"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7" name="Picture 6" descr="Magellan Health Divider Graph.png"/>
          <p:cNvPicPr>
            <a:picLocks noChangeAspect="1"/>
          </p:cNvPicPr>
          <p:nvPr/>
        </p:nvPicPr>
        <p:blipFill rotWithShape="1">
          <a:blip r:embed="rId15" cstate="print">
            <a:extLst>
              <a:ext uri="{28A0092B-C50C-407E-A947-70E740481C1C}">
                <a14:useLocalDpi xmlns:a14="http://schemas.microsoft.com/office/drawing/2010/main" val="0"/>
              </a:ext>
            </a:extLst>
          </a:blip>
          <a:srcRect l="9620"/>
          <a:stretch/>
        </p:blipFill>
        <p:spPr>
          <a:xfrm flipV="1">
            <a:off x="6707909" y="0"/>
            <a:ext cx="2447635" cy="1870364"/>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32888" y="6595110"/>
            <a:ext cx="2133600" cy="182880"/>
          </a:xfrm>
          <a:prstGeom prst="rect">
            <a:avLst/>
          </a:prstGeom>
        </p:spPr>
        <p:txBody>
          <a:bodyPr vert="horz" lIns="0" tIns="45720" rIns="91440" bIns="45720" rtlCol="0" anchor="ctr"/>
          <a:lstStyle>
            <a:lvl1pPr algn="l">
              <a:defRPr sz="1000">
                <a:solidFill>
                  <a:srgbClr val="FFFFFF"/>
                </a:solidFill>
              </a:defRPr>
            </a:lvl1pPr>
          </a:lstStyle>
          <a:p>
            <a:endParaRPr lang="en-US" dirty="0"/>
          </a:p>
        </p:txBody>
      </p:sp>
      <p:sp>
        <p:nvSpPr>
          <p:cNvPr id="5" name="Footer Placeholder 4"/>
          <p:cNvSpPr>
            <a:spLocks noGrp="1"/>
          </p:cNvSpPr>
          <p:nvPr>
            <p:ph type="ftr" sz="quarter" idx="3"/>
          </p:nvPr>
        </p:nvSpPr>
        <p:spPr>
          <a:xfrm>
            <a:off x="838200" y="6595110"/>
            <a:ext cx="1600200" cy="182880"/>
          </a:xfrm>
          <a:prstGeom prst="rect">
            <a:avLst/>
          </a:prstGeom>
        </p:spPr>
        <p:txBody>
          <a:bodyPr vert="horz" lIns="0" tIns="45720" rIns="91440" bIns="45720" rtlCol="0" anchor="ctr"/>
          <a:lstStyle>
            <a:lvl1pPr algn="l">
              <a:defRPr sz="1000">
                <a:solidFill>
                  <a:srgbClr val="FFFFFF"/>
                </a:solidFill>
              </a:defRPr>
            </a:lvl1pPr>
          </a:lstStyle>
          <a:p>
            <a:endParaRPr lang="en-US" dirty="0"/>
          </a:p>
        </p:txBody>
      </p:sp>
      <p:sp>
        <p:nvSpPr>
          <p:cNvPr id="6" name="Slide Number Placeholder 5"/>
          <p:cNvSpPr>
            <a:spLocks noGrp="1"/>
          </p:cNvSpPr>
          <p:nvPr>
            <p:ph type="sldNum" sz="quarter" idx="4"/>
          </p:nvPr>
        </p:nvSpPr>
        <p:spPr>
          <a:xfrm>
            <a:off x="356616" y="6595110"/>
            <a:ext cx="301752" cy="182880"/>
          </a:xfrm>
          <a:prstGeom prst="rect">
            <a:avLst/>
          </a:prstGeom>
        </p:spPr>
        <p:txBody>
          <a:bodyPr vert="horz" lIns="0" tIns="45720" rIns="91440" bIns="45720" rtlCol="0" anchor="ctr"/>
          <a:lstStyle>
            <a:lvl1pPr algn="r">
              <a:defRPr sz="1000">
                <a:solidFill>
                  <a:srgbClr val="FFFFFF"/>
                </a:solidFill>
              </a:defRPr>
            </a:lvl1pPr>
          </a:lstStyle>
          <a:p>
            <a:fld id="{928A8E13-3CD4-427D-9B58-D55C836BE0CA}" type="slidenum">
              <a:rPr lang="en-US" smtClean="0"/>
              <a:pPr/>
              <a:t>‹#›</a:t>
            </a:fld>
            <a:endParaRPr lang="en-US" dirty="0"/>
          </a:p>
        </p:txBody>
      </p:sp>
      <p:pic>
        <p:nvPicPr>
          <p:cNvPr id="9" name="Picture 8" descr="Magellan logo reverse.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01577" y="6595110"/>
            <a:ext cx="785223" cy="18288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50" r:id="rId5"/>
    <p:sldLayoutId id="2147483651" r:id="rId6"/>
    <p:sldLayoutId id="2147483652" r:id="rId7"/>
    <p:sldLayoutId id="2147483653" r:id="rId8"/>
    <p:sldLayoutId id="2147483654" r:id="rId9"/>
    <p:sldLayoutId id="2147483655" r:id="rId10"/>
    <p:sldLayoutId id="2147483662" r:id="rId11"/>
    <p:sldLayoutId id="2147483663" r:id="rId12"/>
    <p:sldLayoutId id="2147483664" r:id="rId13"/>
  </p:sldLayoutIdLst>
  <p:timing>
    <p:tnLst>
      <p:par>
        <p:cTn id="1" dur="indefinite" restart="never" nodeType="tmRoot"/>
      </p:par>
    </p:tnLst>
  </p:timing>
  <p:hf hdr="0" ftr="0" dt="0"/>
  <p:txStyles>
    <p:titleStyle>
      <a:lvl1pPr algn="l" defTabSz="914400" rtl="0" eaLnBrk="1" latinLnBrk="0" hangingPunct="1">
        <a:spcBef>
          <a:spcPct val="0"/>
        </a:spcBef>
        <a:buNone/>
        <a:defRPr sz="2800" b="0" i="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tabLst/>
        <a:defRPr sz="1800" kern="1200">
          <a:solidFill>
            <a:srgbClr val="000000"/>
          </a:solidFill>
          <a:latin typeface="+mn-lt"/>
          <a:ea typeface="+mn-ea"/>
          <a:cs typeface="+mn-cs"/>
        </a:defRPr>
      </a:lvl1pPr>
      <a:lvl2pPr marL="228600" indent="-228600" algn="l" defTabSz="914400" rtl="0" eaLnBrk="1" latinLnBrk="0" hangingPunct="1">
        <a:spcBef>
          <a:spcPct val="20000"/>
        </a:spcBef>
        <a:buFont typeface="Arial" pitchFamily="34" charset="0"/>
        <a:buChar char="–"/>
        <a:defRPr sz="1800" kern="1200">
          <a:solidFill>
            <a:srgbClr val="000000"/>
          </a:solidFill>
          <a:latin typeface="+mn-lt"/>
          <a:ea typeface="+mn-ea"/>
          <a:cs typeface="+mn-cs"/>
        </a:defRPr>
      </a:lvl2pPr>
      <a:lvl3pPr marL="457200" indent="-228600" algn="l" defTabSz="914400" rtl="0" eaLnBrk="1" latinLnBrk="0" hangingPunct="1">
        <a:spcBef>
          <a:spcPct val="20000"/>
        </a:spcBef>
        <a:buFont typeface="Arial" pitchFamily="34" charset="0"/>
        <a:buChar char="•"/>
        <a:defRPr sz="1800" kern="1200">
          <a:solidFill>
            <a:srgbClr val="000000"/>
          </a:solidFill>
          <a:latin typeface="+mn-lt"/>
          <a:ea typeface="+mn-ea"/>
          <a:cs typeface="+mn-cs"/>
        </a:defRPr>
      </a:lvl3pPr>
      <a:lvl4pPr marL="746125" indent="-228600" algn="l" defTabSz="914400" rtl="0" eaLnBrk="1" latinLnBrk="0" hangingPunct="1">
        <a:spcBef>
          <a:spcPct val="20000"/>
        </a:spcBef>
        <a:buFont typeface="Arial" pitchFamily="34" charset="0"/>
        <a:buChar char="–"/>
        <a:defRPr sz="1800" kern="1200">
          <a:solidFill>
            <a:srgbClr val="000000"/>
          </a:solidFill>
          <a:latin typeface="+mn-lt"/>
          <a:ea typeface="+mn-ea"/>
          <a:cs typeface="+mn-cs"/>
        </a:defRPr>
      </a:lvl4pPr>
      <a:lvl5pPr marL="974725" indent="-228600" algn="l" defTabSz="914400" rtl="0" eaLnBrk="1" latinLnBrk="0" hangingPunct="1">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hpso.com/" TargetMode="External"/><Relationship Id="rId2" Type="http://schemas.openxmlformats.org/officeDocument/2006/relationships/hyperlink" Target="http://www.counseling.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NeelyC1@aetna.com" TargetMode="External"/><Relationship Id="rId2" Type="http://schemas.openxmlformats.org/officeDocument/2006/relationships/hyperlink" Target="mailto:NashF@aetna.com"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8534400" cy="2514601"/>
          </a:xfrm>
        </p:spPr>
        <p:txBody>
          <a:bodyPr>
            <a:normAutofit fontScale="90000"/>
          </a:bodyPr>
          <a:lstStyle/>
          <a:p>
            <a:pPr algn="ctr"/>
            <a:r>
              <a:rPr lang="en-US" sz="5400" b="1" u="sng" dirty="0" smtClean="0">
                <a:solidFill>
                  <a:schemeClr val="bg1"/>
                </a:solidFill>
              </a:rPr>
              <a:t>Ethics Overview</a:t>
            </a:r>
            <a:br>
              <a:rPr lang="en-US" sz="5400" b="1" u="sng" dirty="0" smtClean="0">
                <a:solidFill>
                  <a:schemeClr val="bg1"/>
                </a:solidFill>
              </a:rPr>
            </a:br>
            <a:r>
              <a:rPr lang="en-US" sz="5400" b="1" u="sng" dirty="0" smtClean="0">
                <a:solidFill>
                  <a:schemeClr val="bg1"/>
                </a:solidFill>
              </a:rPr>
              <a:t>for</a:t>
            </a:r>
            <a:br>
              <a:rPr lang="en-US" sz="5400" b="1" u="sng" dirty="0" smtClean="0">
                <a:solidFill>
                  <a:schemeClr val="bg1"/>
                </a:solidFill>
              </a:rPr>
            </a:br>
            <a:r>
              <a:rPr lang="en-US" sz="5400" b="1" u="sng" dirty="0" smtClean="0">
                <a:solidFill>
                  <a:schemeClr val="bg1"/>
                </a:solidFill>
              </a:rPr>
              <a:t>Peer Support Specialists</a:t>
            </a:r>
            <a:endParaRPr lang="en-US" sz="5400" b="1" u="sng" dirty="0">
              <a:solidFill>
                <a:schemeClr val="bg1"/>
              </a:solidFill>
            </a:endParaRPr>
          </a:p>
        </p:txBody>
      </p:sp>
      <p:sp>
        <p:nvSpPr>
          <p:cNvPr id="3" name="Subtitle 2"/>
          <p:cNvSpPr>
            <a:spLocks noGrp="1"/>
          </p:cNvSpPr>
          <p:nvPr>
            <p:ph type="subTitle" idx="1"/>
          </p:nvPr>
        </p:nvSpPr>
        <p:spPr>
          <a:xfrm>
            <a:off x="457200" y="4495800"/>
            <a:ext cx="8534400" cy="1219200"/>
          </a:xfrm>
        </p:spPr>
        <p:txBody>
          <a:bodyPr>
            <a:normAutofit fontScale="92500"/>
          </a:bodyPr>
          <a:lstStyle/>
          <a:p>
            <a:pPr algn="ctr"/>
            <a:r>
              <a:rPr lang="en-US" sz="2800" b="1" dirty="0" smtClean="0">
                <a:solidFill>
                  <a:schemeClr val="bg1"/>
                </a:solidFill>
              </a:rPr>
              <a:t>Foley L. Nash, LPC-S, LMFT-BAS</a:t>
            </a:r>
            <a:endParaRPr lang="en-US" sz="2800" b="1" dirty="0">
              <a:solidFill>
                <a:schemeClr val="bg1"/>
              </a:solidFill>
            </a:endParaRPr>
          </a:p>
          <a:p>
            <a:pPr algn="ctr"/>
            <a:r>
              <a:rPr lang="en-US" sz="2800" b="1" dirty="0" smtClean="0">
                <a:solidFill>
                  <a:schemeClr val="bg1"/>
                </a:solidFill>
              </a:rPr>
              <a:t>Carla Neely, Recovery &amp; Resiliency Administrator, and PSS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z="3200" b="1" i="0" u="sng" dirty="0" smtClean="0"/>
              <a:t>Finding the Ethical Behavior Principles in the Peer Support Specialist Code:</a:t>
            </a:r>
            <a:endParaRPr lang="en-US" sz="3200" b="1" i="0" u="sng" dirty="0"/>
          </a:p>
        </p:txBody>
      </p:sp>
      <p:sp>
        <p:nvSpPr>
          <p:cNvPr id="3" name="Text Placeholder 2"/>
          <p:cNvSpPr>
            <a:spLocks noGrp="1"/>
          </p:cNvSpPr>
          <p:nvPr>
            <p:ph type="body" idx="1"/>
          </p:nvPr>
        </p:nvSpPr>
        <p:spPr/>
        <p:txBody>
          <a:bodyPr>
            <a:normAutofit/>
          </a:bodyPr>
          <a:lstStyle/>
          <a:p>
            <a:r>
              <a:rPr lang="en-US" sz="2400" u="sng" dirty="0" smtClean="0"/>
              <a:t>6 Ethical Behavior Principles</a:t>
            </a:r>
            <a:r>
              <a:rPr lang="en-US" sz="2400" dirty="0" smtClean="0"/>
              <a:t>:</a:t>
            </a:r>
            <a:endParaRPr lang="en-US" sz="2400" dirty="0"/>
          </a:p>
        </p:txBody>
      </p:sp>
      <p:sp>
        <p:nvSpPr>
          <p:cNvPr id="5" name="Text Placeholder 4"/>
          <p:cNvSpPr>
            <a:spLocks noGrp="1"/>
          </p:cNvSpPr>
          <p:nvPr>
            <p:ph type="body" sz="quarter" idx="3"/>
          </p:nvPr>
        </p:nvSpPr>
        <p:spPr/>
        <p:txBody>
          <a:bodyPr>
            <a:normAutofit/>
          </a:bodyPr>
          <a:lstStyle/>
          <a:p>
            <a:r>
              <a:rPr lang="en-US" sz="2400" u="sng" dirty="0" smtClean="0"/>
              <a:t>La. PSS Code item references</a:t>
            </a:r>
            <a:r>
              <a:rPr lang="en-US" sz="2400" dirty="0" smtClean="0"/>
              <a:t>:</a:t>
            </a:r>
            <a:endParaRPr lang="en-US" sz="2400" dirty="0"/>
          </a:p>
        </p:txBody>
      </p:sp>
      <p:sp>
        <p:nvSpPr>
          <p:cNvPr id="6" name="Content Placeholder 5"/>
          <p:cNvSpPr>
            <a:spLocks noGrp="1"/>
          </p:cNvSpPr>
          <p:nvPr>
            <p:ph sz="quarter" idx="4"/>
          </p:nvPr>
        </p:nvSpPr>
        <p:spPr/>
        <p:txBody>
          <a:bodyPr>
            <a:normAutofit/>
          </a:bodyPr>
          <a:lstStyle/>
          <a:p>
            <a:r>
              <a:rPr lang="en-US" b="1" u="sng" dirty="0" smtClean="0"/>
              <a:t>Autonomy</a:t>
            </a:r>
            <a:r>
              <a:rPr lang="en-US" dirty="0" smtClean="0"/>
              <a:t>:     2, 4, 5, 10, 12</a:t>
            </a:r>
          </a:p>
          <a:p>
            <a:r>
              <a:rPr lang="en-US" b="1" u="sng" dirty="0" err="1" smtClean="0"/>
              <a:t>Nonmaleficence</a:t>
            </a:r>
            <a:r>
              <a:rPr lang="en-US" dirty="0" smtClean="0"/>
              <a:t>:   </a:t>
            </a:r>
            <a:r>
              <a:rPr lang="en-US" dirty="0"/>
              <a:t>	</a:t>
            </a:r>
            <a:r>
              <a:rPr lang="en-US" dirty="0" smtClean="0"/>
              <a:t>4, 5, 6, 7, 8, 9, </a:t>
            </a:r>
          </a:p>
          <a:p>
            <a:r>
              <a:rPr lang="en-US" dirty="0"/>
              <a:t>	</a:t>
            </a:r>
            <a:r>
              <a:rPr lang="en-US" dirty="0" smtClean="0"/>
              <a:t>	10, 11, 13,  14</a:t>
            </a:r>
          </a:p>
          <a:p>
            <a:r>
              <a:rPr lang="en-US" b="1" u="sng" dirty="0" smtClean="0"/>
              <a:t>Beneficence</a:t>
            </a:r>
            <a:r>
              <a:rPr lang="en-US" dirty="0" smtClean="0"/>
              <a:t>:  1, 2, 6, 7, 12</a:t>
            </a:r>
          </a:p>
          <a:p>
            <a:endParaRPr lang="en-US" b="1" u="sng" dirty="0" smtClean="0"/>
          </a:p>
          <a:p>
            <a:r>
              <a:rPr lang="en-US" b="1" u="sng" dirty="0" smtClean="0"/>
              <a:t>Justice</a:t>
            </a:r>
            <a:r>
              <a:rPr lang="en-US" dirty="0" smtClean="0"/>
              <a:t>:   1, 4, 5, 6, 7, 10, 12, 14</a:t>
            </a:r>
          </a:p>
          <a:p>
            <a:endParaRPr lang="en-US" b="1" u="sng" dirty="0" smtClean="0"/>
          </a:p>
          <a:p>
            <a:r>
              <a:rPr lang="en-US" b="1" u="sng" dirty="0" smtClean="0"/>
              <a:t>Fidelity</a:t>
            </a:r>
            <a:r>
              <a:rPr lang="en-US" dirty="0" smtClean="0"/>
              <a:t>:   1, 3, 4, 5, 6, 7, 8, 9, </a:t>
            </a:r>
          </a:p>
          <a:p>
            <a:r>
              <a:rPr lang="en-US" dirty="0"/>
              <a:t>	</a:t>
            </a:r>
            <a:r>
              <a:rPr lang="en-US" dirty="0" smtClean="0"/>
              <a:t>10, 11, 12, 13, 14</a:t>
            </a:r>
          </a:p>
          <a:p>
            <a:endParaRPr lang="en-US" dirty="0" smtClean="0"/>
          </a:p>
          <a:p>
            <a:r>
              <a:rPr lang="en-US" b="1" u="sng" dirty="0" smtClean="0"/>
              <a:t>Veracity</a:t>
            </a:r>
            <a:r>
              <a:rPr lang="en-US" dirty="0" smtClean="0"/>
              <a:t>:   2, 3, 4</a:t>
            </a:r>
            <a:endParaRPr lang="en-US" dirty="0"/>
          </a:p>
        </p:txBody>
      </p:sp>
      <p:sp>
        <p:nvSpPr>
          <p:cNvPr id="9" name="Slide Number Placeholder 8"/>
          <p:cNvSpPr>
            <a:spLocks noGrp="1"/>
          </p:cNvSpPr>
          <p:nvPr>
            <p:ph type="sldNum" sz="quarter" idx="12"/>
          </p:nvPr>
        </p:nvSpPr>
        <p:spPr/>
        <p:txBody>
          <a:bodyPr/>
          <a:lstStyle/>
          <a:p>
            <a:fld id="{928A8E13-3CD4-427D-9B58-D55C836BE0CA}" type="slidenum">
              <a:rPr lang="en-US" smtClean="0"/>
              <a:pPr/>
              <a:t>10</a:t>
            </a:fld>
            <a:endParaRPr lang="en-US" dirty="0"/>
          </a:p>
        </p:txBody>
      </p:sp>
      <p:sp>
        <p:nvSpPr>
          <p:cNvPr id="10" name="Content Placeholder 9"/>
          <p:cNvSpPr>
            <a:spLocks noGrp="1"/>
          </p:cNvSpPr>
          <p:nvPr>
            <p:ph sz="half" idx="2"/>
          </p:nvPr>
        </p:nvSpPr>
        <p:spPr/>
        <p:txBody>
          <a:bodyPr>
            <a:normAutofit fontScale="92500" lnSpcReduction="10000"/>
          </a:bodyPr>
          <a:lstStyle/>
          <a:p>
            <a:r>
              <a:rPr lang="en-US" dirty="0" smtClean="0"/>
              <a:t>1. </a:t>
            </a:r>
            <a:r>
              <a:rPr lang="en-US" b="1" u="sng" dirty="0" smtClean="0"/>
              <a:t>Autonomy</a:t>
            </a:r>
            <a:r>
              <a:rPr lang="en-US" dirty="0" smtClean="0"/>
              <a:t> </a:t>
            </a:r>
            <a:r>
              <a:rPr lang="en-US" dirty="0"/>
              <a:t>– fostering the right to control the direction of one’s life</a:t>
            </a:r>
          </a:p>
          <a:p>
            <a:r>
              <a:rPr lang="en-US" dirty="0" smtClean="0"/>
              <a:t>2. </a:t>
            </a:r>
            <a:r>
              <a:rPr lang="en-US" b="1" u="sng" dirty="0" err="1" smtClean="0"/>
              <a:t>Nonmaleficence</a:t>
            </a:r>
            <a:r>
              <a:rPr lang="en-US" dirty="0" smtClean="0"/>
              <a:t> </a:t>
            </a:r>
            <a:r>
              <a:rPr lang="en-US" dirty="0"/>
              <a:t>– avoiding actions that cause </a:t>
            </a:r>
            <a:r>
              <a:rPr lang="en-US" dirty="0" smtClean="0"/>
              <a:t>harm (1</a:t>
            </a:r>
            <a:r>
              <a:rPr lang="en-US" baseline="30000" dirty="0" smtClean="0"/>
              <a:t>st</a:t>
            </a:r>
            <a:r>
              <a:rPr lang="en-US" dirty="0"/>
              <a:t>:</a:t>
            </a:r>
            <a:r>
              <a:rPr lang="en-US" dirty="0" smtClean="0"/>
              <a:t> Do No Harm!)</a:t>
            </a:r>
            <a:endParaRPr lang="en-US" dirty="0"/>
          </a:p>
          <a:p>
            <a:r>
              <a:rPr lang="en-US" dirty="0" smtClean="0"/>
              <a:t>3. </a:t>
            </a:r>
            <a:r>
              <a:rPr lang="en-US" b="1" u="sng" dirty="0" smtClean="0"/>
              <a:t>Beneficence</a:t>
            </a:r>
            <a:r>
              <a:rPr lang="en-US" dirty="0" smtClean="0"/>
              <a:t> </a:t>
            </a:r>
            <a:r>
              <a:rPr lang="en-US" dirty="0"/>
              <a:t>– working for the good of the individual &amp; society by promoting mental health &amp; </a:t>
            </a:r>
            <a:r>
              <a:rPr lang="en-US" dirty="0" smtClean="0"/>
              <a:t>well-being (2</a:t>
            </a:r>
            <a:r>
              <a:rPr lang="en-US" baseline="30000" dirty="0" smtClean="0"/>
              <a:t>nd</a:t>
            </a:r>
            <a:r>
              <a:rPr lang="en-US" dirty="0" smtClean="0"/>
              <a:t>: Do Good!)</a:t>
            </a:r>
            <a:endParaRPr lang="en-US" dirty="0"/>
          </a:p>
          <a:p>
            <a:r>
              <a:rPr lang="en-US" dirty="0" smtClean="0"/>
              <a:t>4. </a:t>
            </a:r>
            <a:r>
              <a:rPr lang="en-US" b="1" u="sng" dirty="0" smtClean="0"/>
              <a:t>Justice</a:t>
            </a:r>
            <a:r>
              <a:rPr lang="en-US" dirty="0" smtClean="0"/>
              <a:t> </a:t>
            </a:r>
            <a:r>
              <a:rPr lang="en-US" dirty="0"/>
              <a:t>– Treating individuals equitably; fostering fairness &amp; equality</a:t>
            </a:r>
          </a:p>
          <a:p>
            <a:r>
              <a:rPr lang="en-US" dirty="0" smtClean="0"/>
              <a:t>5. </a:t>
            </a:r>
            <a:r>
              <a:rPr lang="en-US" b="1" u="sng" dirty="0" smtClean="0"/>
              <a:t>Fidelity</a:t>
            </a:r>
            <a:r>
              <a:rPr lang="en-US" dirty="0" smtClean="0"/>
              <a:t> </a:t>
            </a:r>
            <a:r>
              <a:rPr lang="en-US" dirty="0"/>
              <a:t>– honoring commitments, keeping promises, fulfilling the responsibility of trust</a:t>
            </a:r>
          </a:p>
          <a:p>
            <a:r>
              <a:rPr lang="en-US" dirty="0" smtClean="0"/>
              <a:t>6. </a:t>
            </a:r>
            <a:r>
              <a:rPr lang="en-US" b="1" u="sng" dirty="0" smtClean="0"/>
              <a:t>Veracity</a:t>
            </a:r>
            <a:r>
              <a:rPr lang="en-US" dirty="0" smtClean="0"/>
              <a:t> </a:t>
            </a:r>
            <a:r>
              <a:rPr lang="en-US" dirty="0"/>
              <a:t>– dealing truthfully w/those whom you contact professionally</a:t>
            </a:r>
          </a:p>
          <a:p>
            <a:endParaRPr lang="en-US" dirty="0"/>
          </a:p>
        </p:txBody>
      </p:sp>
    </p:spTree>
    <p:extLst>
      <p:ext uri="{BB962C8B-B14F-4D97-AF65-F5344CB8AC3E}">
        <p14:creationId xmlns:p14="http://schemas.microsoft.com/office/powerpoint/2010/main" val="312185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0" u="sng" dirty="0" smtClean="0"/>
              <a:t>ACA Code on Ethical Decision-Making:</a:t>
            </a:r>
            <a:endParaRPr lang="en-US" sz="3600" b="1" i="0" u="sng" dirty="0"/>
          </a:p>
        </p:txBody>
      </p:sp>
      <p:sp>
        <p:nvSpPr>
          <p:cNvPr id="3" name="Content Placeholder 2"/>
          <p:cNvSpPr>
            <a:spLocks noGrp="1"/>
          </p:cNvSpPr>
          <p:nvPr>
            <p:ph idx="1"/>
          </p:nvPr>
        </p:nvSpPr>
        <p:spPr/>
        <p:txBody>
          <a:bodyPr>
            <a:normAutofit lnSpcReduction="10000"/>
          </a:bodyPr>
          <a:lstStyle/>
          <a:p>
            <a:r>
              <a:rPr lang="en-US" sz="2800" dirty="0" smtClean="0"/>
              <a:t>“When counselors are faced with an ethical dilemma, they use and document, as appropriate, an </a:t>
            </a:r>
            <a:r>
              <a:rPr lang="en-US" sz="2800" b="1" u="sng" dirty="0" smtClean="0"/>
              <a:t>ethical decision-making model</a:t>
            </a:r>
            <a:r>
              <a:rPr lang="en-US" sz="2800" b="1" dirty="0" smtClean="0"/>
              <a:t> </a:t>
            </a:r>
            <a:r>
              <a:rPr lang="en-US" sz="2800" dirty="0" smtClean="0"/>
              <a:t>that may include, but is not limited to, </a:t>
            </a:r>
            <a:r>
              <a:rPr lang="en-US" sz="2800" u="sng" dirty="0" smtClean="0"/>
              <a:t>consultation</a:t>
            </a:r>
            <a:r>
              <a:rPr lang="en-US" sz="2800" dirty="0" smtClean="0"/>
              <a:t>; </a:t>
            </a:r>
            <a:r>
              <a:rPr lang="en-US" sz="2800" u="sng" dirty="0" smtClean="0"/>
              <a:t>consideration of relevant ethical standards, principles and laws</a:t>
            </a:r>
            <a:r>
              <a:rPr lang="en-US" sz="2800" dirty="0" smtClean="0"/>
              <a:t>; </a:t>
            </a:r>
            <a:r>
              <a:rPr lang="en-US" sz="2800" u="sng" dirty="0" smtClean="0"/>
              <a:t>generation of potential courses of action</a:t>
            </a:r>
            <a:r>
              <a:rPr lang="en-US" sz="2800" dirty="0" smtClean="0"/>
              <a:t>; </a:t>
            </a:r>
            <a:r>
              <a:rPr lang="en-US" sz="2800" u="sng" dirty="0" smtClean="0"/>
              <a:t>deliberation of risks and benefits</a:t>
            </a:r>
            <a:r>
              <a:rPr lang="en-US" sz="2800" dirty="0" smtClean="0"/>
              <a:t>; and </a:t>
            </a:r>
            <a:r>
              <a:rPr lang="en-US" sz="2800" u="sng" dirty="0" smtClean="0"/>
              <a:t>selection of an objective decision </a:t>
            </a:r>
            <a:r>
              <a:rPr lang="en-US" sz="2800" dirty="0" smtClean="0"/>
              <a:t>based on the circumstances and welfare of all involved.”</a:t>
            </a:r>
          </a:p>
          <a:p>
            <a:r>
              <a:rPr lang="en-US" sz="2800" b="1" dirty="0" smtClean="0"/>
              <a:t>From</a:t>
            </a:r>
            <a:r>
              <a:rPr lang="en-US" sz="2800" dirty="0" smtClean="0"/>
              <a:t>: Section I, Item 1.b “Ethical Decision Making” of </a:t>
            </a:r>
          </a:p>
          <a:p>
            <a:r>
              <a:rPr lang="en-US" sz="2800" dirty="0" smtClean="0"/>
              <a:t>2014 ACA Code of Ethics</a:t>
            </a:r>
            <a:endParaRPr lang="en-US" sz="2800"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11</a:t>
            </a:fld>
            <a:endParaRPr lang="en-US" dirty="0"/>
          </a:p>
        </p:txBody>
      </p:sp>
    </p:spTree>
    <p:extLst>
      <p:ext uri="{BB962C8B-B14F-4D97-AF65-F5344CB8AC3E}">
        <p14:creationId xmlns:p14="http://schemas.microsoft.com/office/powerpoint/2010/main" val="35740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u="sng" dirty="0" smtClean="0"/>
              <a:t>An Ethical Decision-Making Model – Part 1</a:t>
            </a:r>
            <a:endParaRPr lang="en-US" sz="3200" b="1" i="0" u="sng" dirty="0"/>
          </a:p>
        </p:txBody>
      </p:sp>
      <p:sp>
        <p:nvSpPr>
          <p:cNvPr id="3" name="Content Placeholder 2"/>
          <p:cNvSpPr>
            <a:spLocks noGrp="1"/>
          </p:cNvSpPr>
          <p:nvPr>
            <p:ph idx="1"/>
          </p:nvPr>
        </p:nvSpPr>
        <p:spPr/>
        <p:txBody>
          <a:bodyPr>
            <a:normAutofit lnSpcReduction="10000"/>
          </a:bodyPr>
          <a:lstStyle/>
          <a:p>
            <a:r>
              <a:rPr lang="en-US" sz="2200" dirty="0" smtClean="0"/>
              <a:t>1. </a:t>
            </a:r>
            <a:r>
              <a:rPr lang="en-US" sz="2200" b="1" dirty="0" smtClean="0"/>
              <a:t>Identify</a:t>
            </a:r>
            <a:r>
              <a:rPr lang="en-US" sz="2200" dirty="0" smtClean="0"/>
              <a:t> </a:t>
            </a:r>
            <a:r>
              <a:rPr lang="en-US" sz="2200" dirty="0"/>
              <a:t>the problem. </a:t>
            </a:r>
          </a:p>
          <a:p>
            <a:endParaRPr lang="en-US" dirty="0" smtClean="0"/>
          </a:p>
          <a:p>
            <a:r>
              <a:rPr lang="en-US" sz="2400" dirty="0" smtClean="0"/>
              <a:t>2</a:t>
            </a:r>
            <a:r>
              <a:rPr lang="en-US" sz="2200" dirty="0" smtClean="0"/>
              <a:t>. </a:t>
            </a:r>
            <a:r>
              <a:rPr lang="en-US" sz="2200" b="1" dirty="0" smtClean="0"/>
              <a:t>Consider </a:t>
            </a:r>
            <a:r>
              <a:rPr lang="en-US" sz="2200" b="1" dirty="0"/>
              <a:t>the relevant codes of ethics, laws, policies</a:t>
            </a:r>
            <a:r>
              <a:rPr lang="en-US" sz="2200" dirty="0"/>
              <a:t>. </a:t>
            </a:r>
            <a:endParaRPr lang="en-US" sz="2200" dirty="0" smtClean="0"/>
          </a:p>
          <a:p>
            <a:r>
              <a:rPr lang="en-US" sz="2200" dirty="0"/>
              <a:t>	</a:t>
            </a:r>
            <a:r>
              <a:rPr lang="en-US" sz="2200" u="sng" dirty="0" smtClean="0"/>
              <a:t>What </a:t>
            </a:r>
            <a:r>
              <a:rPr lang="en-US" sz="2200" u="sng" dirty="0"/>
              <a:t>standards apply</a:t>
            </a:r>
            <a:r>
              <a:rPr lang="en-US" sz="2200" dirty="0"/>
              <a:t>?</a:t>
            </a:r>
          </a:p>
          <a:p>
            <a:r>
              <a:rPr lang="en-US" sz="2200" dirty="0" smtClean="0"/>
              <a:t>	</a:t>
            </a:r>
            <a:r>
              <a:rPr lang="en-US" sz="2200" u="sng" dirty="0" smtClean="0"/>
              <a:t>Which of the 6 moral principles takes </a:t>
            </a:r>
            <a:r>
              <a:rPr lang="en-US" sz="2200" u="sng" dirty="0"/>
              <a:t>priority </a:t>
            </a:r>
            <a:r>
              <a:rPr lang="en-US" sz="2200" dirty="0"/>
              <a:t>in this case?</a:t>
            </a:r>
          </a:p>
          <a:p>
            <a:r>
              <a:rPr lang="en-US" sz="2200" dirty="0" smtClean="0"/>
              <a:t>	Autonomy?  </a:t>
            </a:r>
            <a:r>
              <a:rPr lang="en-US" sz="2200" dirty="0" err="1" smtClean="0"/>
              <a:t>Nonmaleficence</a:t>
            </a:r>
            <a:r>
              <a:rPr lang="en-US" sz="2200" dirty="0" smtClean="0"/>
              <a:t>?  Beneficence?  </a:t>
            </a:r>
          </a:p>
          <a:p>
            <a:r>
              <a:rPr lang="en-US" sz="2200" dirty="0"/>
              <a:t>	</a:t>
            </a:r>
            <a:r>
              <a:rPr lang="en-US" sz="2200" dirty="0" smtClean="0"/>
              <a:t>Justice?         Fidelity?                  Veracity?</a:t>
            </a:r>
            <a:endParaRPr lang="en-US" sz="2200" dirty="0"/>
          </a:p>
          <a:p>
            <a:endParaRPr lang="en-US" sz="2200" dirty="0" smtClean="0"/>
          </a:p>
          <a:p>
            <a:r>
              <a:rPr lang="en-US" sz="2200" dirty="0" smtClean="0"/>
              <a:t>3. </a:t>
            </a:r>
            <a:r>
              <a:rPr lang="en-US" sz="2200" b="1" dirty="0" smtClean="0"/>
              <a:t>Consult </a:t>
            </a:r>
            <a:r>
              <a:rPr lang="en-US" sz="2200" dirty="0"/>
              <a:t>with colleagues, supervisors, experts. </a:t>
            </a:r>
            <a:endParaRPr lang="en-US" sz="2200" dirty="0" smtClean="0"/>
          </a:p>
          <a:p>
            <a:r>
              <a:rPr lang="en-US" sz="2200" dirty="0"/>
              <a:t>	</a:t>
            </a:r>
            <a:r>
              <a:rPr lang="en-US" sz="2200" dirty="0" smtClean="0"/>
              <a:t>(</a:t>
            </a:r>
            <a:r>
              <a:rPr lang="en-US" sz="2200" u="sng" dirty="0" smtClean="0"/>
              <a:t>Plan for consultation before the need</a:t>
            </a:r>
            <a:r>
              <a:rPr lang="en-US" sz="2200" dirty="0" smtClean="0"/>
              <a:t>!) </a:t>
            </a:r>
          </a:p>
          <a:p>
            <a:r>
              <a:rPr lang="en-US" sz="2200" dirty="0" smtClean="0"/>
              <a:t>	</a:t>
            </a:r>
            <a:r>
              <a:rPr lang="en-US" sz="2200" u="sng" dirty="0" smtClean="0"/>
              <a:t>What </a:t>
            </a:r>
            <a:r>
              <a:rPr lang="en-US" sz="2200" u="sng" dirty="0"/>
              <a:t>would another reasonable </a:t>
            </a:r>
            <a:r>
              <a:rPr lang="en-US" sz="2200" u="sng" dirty="0" smtClean="0"/>
              <a:t>PSS </a:t>
            </a:r>
            <a:r>
              <a:rPr lang="en-US" sz="2200" u="sng" dirty="0"/>
              <a:t>do?</a:t>
            </a:r>
          </a:p>
          <a:p>
            <a:pPr algn="r"/>
            <a:r>
              <a:rPr lang="en-US" sz="2200" dirty="0" smtClean="0"/>
              <a:t> </a:t>
            </a:r>
            <a:r>
              <a:rPr lang="en-US" b="1" dirty="0" smtClean="0"/>
              <a:t>(continued on next slide)</a:t>
            </a:r>
            <a:endParaRPr lang="en-US" b="1" dirty="0"/>
          </a:p>
          <a:p>
            <a:endParaRPr lang="en-US" dirty="0"/>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12</a:t>
            </a:fld>
            <a:endParaRPr lang="en-US" dirty="0"/>
          </a:p>
        </p:txBody>
      </p:sp>
    </p:spTree>
    <p:extLst>
      <p:ext uri="{BB962C8B-B14F-4D97-AF65-F5344CB8AC3E}">
        <p14:creationId xmlns:p14="http://schemas.microsoft.com/office/powerpoint/2010/main" val="14391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u="sng" dirty="0" smtClean="0"/>
              <a:t>An Ethical Decision-Making Model – Part 2</a:t>
            </a:r>
            <a:endParaRPr lang="en-US" sz="3200" b="1" i="0" u="sng" dirty="0"/>
          </a:p>
        </p:txBody>
      </p:sp>
      <p:sp>
        <p:nvSpPr>
          <p:cNvPr id="3" name="Content Placeholder 2"/>
          <p:cNvSpPr>
            <a:spLocks noGrp="1"/>
          </p:cNvSpPr>
          <p:nvPr>
            <p:ph idx="1"/>
          </p:nvPr>
        </p:nvSpPr>
        <p:spPr/>
        <p:txBody>
          <a:bodyPr>
            <a:normAutofit/>
          </a:bodyPr>
          <a:lstStyle/>
          <a:p>
            <a:r>
              <a:rPr lang="en-US" sz="2000" dirty="0"/>
              <a:t>4. </a:t>
            </a:r>
            <a:r>
              <a:rPr lang="en-US" sz="2000" b="1" dirty="0"/>
              <a:t>Attend to the emotions </a:t>
            </a:r>
            <a:r>
              <a:rPr lang="en-US" sz="2000" dirty="0"/>
              <a:t>in the situation.</a:t>
            </a:r>
          </a:p>
          <a:p>
            <a:r>
              <a:rPr lang="en-US" sz="2000" dirty="0"/>
              <a:t>5. </a:t>
            </a:r>
            <a:r>
              <a:rPr lang="en-US" sz="2000" u="sng" dirty="0"/>
              <a:t>Involve your client as much as possible</a:t>
            </a:r>
            <a:r>
              <a:rPr lang="en-US" sz="2000" dirty="0"/>
              <a:t>.</a:t>
            </a:r>
          </a:p>
          <a:p>
            <a:endParaRPr lang="en-US" sz="2000" dirty="0"/>
          </a:p>
          <a:p>
            <a:r>
              <a:rPr lang="en-US" sz="2000" dirty="0"/>
              <a:t>6. </a:t>
            </a:r>
            <a:r>
              <a:rPr lang="en-US" sz="2000" b="1" dirty="0"/>
              <a:t>Identify desired outcomes</a:t>
            </a:r>
            <a:r>
              <a:rPr lang="en-US" sz="2000" dirty="0"/>
              <a:t>, </a:t>
            </a:r>
            <a:r>
              <a:rPr lang="en-US" sz="2000" dirty="0" smtClean="0"/>
              <a:t>then </a:t>
            </a:r>
            <a:r>
              <a:rPr lang="en-US" sz="2000" b="1" dirty="0"/>
              <a:t>generate </a:t>
            </a:r>
            <a:r>
              <a:rPr lang="en-US" sz="2000" b="1" dirty="0" smtClean="0"/>
              <a:t>potential </a:t>
            </a:r>
            <a:r>
              <a:rPr lang="en-US" sz="2000" b="1" u="sng" dirty="0"/>
              <a:t>courses</a:t>
            </a:r>
            <a:r>
              <a:rPr lang="en-US" sz="2000" b="1" dirty="0"/>
              <a:t> of action</a:t>
            </a:r>
          </a:p>
          <a:p>
            <a:r>
              <a:rPr lang="en-US" sz="2000" dirty="0"/>
              <a:t>	</a:t>
            </a:r>
            <a:r>
              <a:rPr lang="en-US" sz="2000" u="sng" dirty="0"/>
              <a:t>Consider consequences of all options</a:t>
            </a:r>
            <a:r>
              <a:rPr lang="en-US" sz="2000" dirty="0"/>
              <a:t>, &amp; decide on </a:t>
            </a:r>
            <a:r>
              <a:rPr lang="en-US" sz="2000" b="1" u="sng" dirty="0"/>
              <a:t>a</a:t>
            </a:r>
            <a:r>
              <a:rPr lang="en-US" sz="2000" dirty="0"/>
              <a:t> course of </a:t>
            </a:r>
            <a:r>
              <a:rPr lang="en-US" sz="2000" dirty="0" smtClean="0"/>
              <a:t>action</a:t>
            </a:r>
            <a:endParaRPr lang="en-US" sz="2000" dirty="0"/>
          </a:p>
          <a:p>
            <a:r>
              <a:rPr lang="en-US" sz="2000" dirty="0"/>
              <a:t>	</a:t>
            </a:r>
            <a:r>
              <a:rPr lang="en-US" sz="2000" u="sng" dirty="0"/>
              <a:t>Evaluate the </a:t>
            </a:r>
            <a:r>
              <a:rPr lang="en-US" sz="2000" b="1" u="sng" dirty="0"/>
              <a:t>selected</a:t>
            </a:r>
            <a:r>
              <a:rPr lang="en-US" sz="2000" u="sng" dirty="0"/>
              <a:t> course of action</a:t>
            </a:r>
            <a:r>
              <a:rPr lang="en-US" sz="2000" dirty="0"/>
              <a:t>: </a:t>
            </a:r>
            <a:r>
              <a:rPr lang="en-US" sz="2000" dirty="0" smtClean="0"/>
              <a:t>   (</a:t>
            </a:r>
            <a:r>
              <a:rPr lang="en-US" sz="2000" b="1" dirty="0" smtClean="0"/>
              <a:t>risks vs. benefits</a:t>
            </a:r>
            <a:r>
              <a:rPr lang="en-US" sz="2000" dirty="0" smtClean="0"/>
              <a:t>)</a:t>
            </a:r>
            <a:endParaRPr lang="en-US" sz="2000" dirty="0"/>
          </a:p>
          <a:p>
            <a:r>
              <a:rPr lang="en-US" sz="2000" dirty="0"/>
              <a:t>		</a:t>
            </a:r>
            <a:r>
              <a:rPr lang="en-US" sz="2000" b="1" dirty="0"/>
              <a:t>Justice</a:t>
            </a:r>
            <a:r>
              <a:rPr lang="en-US" sz="2000" dirty="0"/>
              <a:t>: </a:t>
            </a:r>
            <a:r>
              <a:rPr lang="en-US" sz="2000" dirty="0" smtClean="0"/>
              <a:t>Would </a:t>
            </a:r>
            <a:r>
              <a:rPr lang="en-US" sz="2000" dirty="0"/>
              <a:t>I treat others the same?</a:t>
            </a:r>
          </a:p>
          <a:p>
            <a:r>
              <a:rPr lang="en-US" sz="2000" dirty="0"/>
              <a:t>		</a:t>
            </a:r>
            <a:r>
              <a:rPr lang="en-US" sz="2000" b="1" dirty="0"/>
              <a:t>Publicity</a:t>
            </a:r>
            <a:r>
              <a:rPr lang="en-US" sz="2000" dirty="0"/>
              <a:t>: </a:t>
            </a:r>
            <a:r>
              <a:rPr lang="en-US" sz="2000" dirty="0" smtClean="0"/>
              <a:t>Would </a:t>
            </a:r>
            <a:r>
              <a:rPr lang="en-US" sz="2000" dirty="0"/>
              <a:t>I want this reported in the press?</a:t>
            </a:r>
          </a:p>
          <a:p>
            <a:r>
              <a:rPr lang="en-US" sz="2000" dirty="0"/>
              <a:t>		</a:t>
            </a:r>
            <a:r>
              <a:rPr lang="en-US" sz="2000" b="1" dirty="0"/>
              <a:t>Universality</a:t>
            </a:r>
            <a:r>
              <a:rPr lang="en-US" sz="2000" dirty="0"/>
              <a:t>: </a:t>
            </a:r>
            <a:r>
              <a:rPr lang="en-US" sz="2000" dirty="0" smtClean="0"/>
              <a:t>Would </a:t>
            </a:r>
            <a:r>
              <a:rPr lang="en-US" sz="2000" dirty="0"/>
              <a:t>I recommend this action to another </a:t>
            </a:r>
            <a:r>
              <a:rPr lang="en-US" sz="2000" dirty="0" smtClean="0"/>
              <a:t>PSS 				in </a:t>
            </a:r>
            <a:r>
              <a:rPr lang="en-US" sz="2000" dirty="0"/>
              <a:t>the </a:t>
            </a:r>
            <a:r>
              <a:rPr lang="en-US" sz="2000" dirty="0" smtClean="0"/>
              <a:t>same situation</a:t>
            </a:r>
            <a:r>
              <a:rPr lang="en-US" sz="2000" dirty="0"/>
              <a:t>?</a:t>
            </a:r>
          </a:p>
          <a:p>
            <a:r>
              <a:rPr lang="en-US" sz="2000" dirty="0"/>
              <a:t>		</a:t>
            </a:r>
            <a:r>
              <a:rPr lang="en-US" sz="2000" b="1" dirty="0"/>
              <a:t>Moral traces</a:t>
            </a:r>
            <a:r>
              <a:rPr lang="en-US" sz="2000" dirty="0"/>
              <a:t>: lingering feelings of doubt, discomfort</a:t>
            </a:r>
          </a:p>
          <a:p>
            <a:r>
              <a:rPr lang="en-US" sz="2000" dirty="0"/>
              <a:t>7</a:t>
            </a:r>
            <a:r>
              <a:rPr lang="en-US" sz="2000" b="1" dirty="0"/>
              <a:t>. Implement </a:t>
            </a:r>
            <a:r>
              <a:rPr lang="en-US" sz="2000" dirty="0"/>
              <a:t>the course of action, </a:t>
            </a:r>
            <a:r>
              <a:rPr lang="en-US" sz="2000" b="1" dirty="0"/>
              <a:t>document</a:t>
            </a:r>
            <a:r>
              <a:rPr lang="en-US" sz="2000" dirty="0"/>
              <a:t>, and </a:t>
            </a:r>
            <a:r>
              <a:rPr lang="en-US" sz="2000" b="1" dirty="0"/>
              <a:t>follow </a:t>
            </a:r>
            <a:r>
              <a:rPr lang="en-US" sz="2000" b="1" dirty="0" smtClean="0"/>
              <a:t>up</a:t>
            </a:r>
            <a:r>
              <a:rPr lang="en-US" sz="2000" dirty="0" smtClean="0"/>
              <a:t>. </a:t>
            </a:r>
            <a:endParaRPr lang="en-US" sz="2000" dirty="0"/>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13</a:t>
            </a:fld>
            <a:endParaRPr lang="en-US" dirty="0"/>
          </a:p>
        </p:txBody>
      </p:sp>
    </p:spTree>
    <p:extLst>
      <p:ext uri="{BB962C8B-B14F-4D97-AF65-F5344CB8AC3E}">
        <p14:creationId xmlns:p14="http://schemas.microsoft.com/office/powerpoint/2010/main" val="343421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Ethical Decision-Making – Next Steps</a:t>
            </a:r>
            <a:endParaRPr lang="en-US" sz="4000" b="1" i="0" u="sng" dirty="0"/>
          </a:p>
        </p:txBody>
      </p:sp>
      <p:sp>
        <p:nvSpPr>
          <p:cNvPr id="3" name="Content Placeholder 2"/>
          <p:cNvSpPr>
            <a:spLocks noGrp="1"/>
          </p:cNvSpPr>
          <p:nvPr>
            <p:ph idx="1"/>
          </p:nvPr>
        </p:nvSpPr>
        <p:spPr/>
        <p:txBody>
          <a:bodyPr>
            <a:normAutofit lnSpcReduction="10000"/>
          </a:bodyPr>
          <a:lstStyle/>
          <a:p>
            <a:pPr algn="ctr"/>
            <a:r>
              <a:rPr lang="en-US" sz="4000" b="1" u="sng" dirty="0" smtClean="0"/>
              <a:t>DOCUMENTATION:</a:t>
            </a:r>
          </a:p>
          <a:p>
            <a:endParaRPr lang="en-US" dirty="0"/>
          </a:p>
          <a:p>
            <a:r>
              <a:rPr lang="en-US" sz="2800" dirty="0"/>
              <a:t>In Louisiana, proper record keeping </a:t>
            </a:r>
            <a:r>
              <a:rPr lang="en-US" sz="2800" dirty="0" smtClean="0"/>
              <a:t>is required </a:t>
            </a:r>
            <a:r>
              <a:rPr lang="en-US" sz="2800" dirty="0"/>
              <a:t>by </a:t>
            </a:r>
            <a:r>
              <a:rPr lang="en-US" sz="2800" dirty="0" smtClean="0"/>
              <a:t>law.    Proper </a:t>
            </a:r>
            <a:r>
              <a:rPr lang="en-US" sz="2800" dirty="0"/>
              <a:t>documentation </a:t>
            </a:r>
            <a:r>
              <a:rPr lang="en-US" sz="2800" dirty="0" smtClean="0"/>
              <a:t>is also </a:t>
            </a:r>
            <a:r>
              <a:rPr lang="en-US" sz="2800" dirty="0"/>
              <a:t>part of best </a:t>
            </a:r>
            <a:r>
              <a:rPr lang="en-US" sz="2800" dirty="0" smtClean="0"/>
              <a:t>practice.</a:t>
            </a:r>
            <a:endParaRPr lang="en-US" sz="2800" dirty="0"/>
          </a:p>
          <a:p>
            <a:endParaRPr lang="en-US" sz="2800" dirty="0"/>
          </a:p>
          <a:p>
            <a:r>
              <a:rPr lang="en-US" sz="2800" dirty="0"/>
              <a:t>Document your decision making </a:t>
            </a:r>
            <a:r>
              <a:rPr lang="en-US" sz="2800" dirty="0" smtClean="0"/>
              <a:t>processes.      Document your consultation(s).</a:t>
            </a:r>
            <a:endParaRPr lang="en-US" sz="2800" dirty="0"/>
          </a:p>
          <a:p>
            <a:endParaRPr lang="en-US" sz="2800" dirty="0" smtClean="0"/>
          </a:p>
          <a:p>
            <a:r>
              <a:rPr lang="en-US" sz="2800" dirty="0" smtClean="0"/>
              <a:t>Legal standard =&gt; </a:t>
            </a:r>
            <a:r>
              <a:rPr lang="en-US" sz="2800" dirty="0"/>
              <a:t>What a similarly trained professional would have done in the same situation</a:t>
            </a:r>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14</a:t>
            </a:fld>
            <a:endParaRPr lang="en-US" dirty="0"/>
          </a:p>
        </p:txBody>
      </p:sp>
    </p:spTree>
    <p:extLst>
      <p:ext uri="{BB962C8B-B14F-4D97-AF65-F5344CB8AC3E}">
        <p14:creationId xmlns:p14="http://schemas.microsoft.com/office/powerpoint/2010/main" val="2705064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A Risk Management Tool Kit:</a:t>
            </a:r>
            <a:endParaRPr lang="en-US" sz="4000" b="1" u="sng" dirty="0"/>
          </a:p>
        </p:txBody>
      </p:sp>
      <p:sp>
        <p:nvSpPr>
          <p:cNvPr id="3" name="Content Placeholder 2"/>
          <p:cNvSpPr>
            <a:spLocks noGrp="1"/>
          </p:cNvSpPr>
          <p:nvPr>
            <p:ph idx="1"/>
          </p:nvPr>
        </p:nvSpPr>
        <p:spPr/>
        <p:txBody>
          <a:bodyPr/>
          <a:lstStyle/>
          <a:p>
            <a:r>
              <a:rPr lang="en-US" sz="2400" b="1" u="sng" dirty="0" smtClean="0"/>
              <a:t>Good to have access to and awareness of</a:t>
            </a:r>
            <a:r>
              <a:rPr lang="en-US" dirty="0" smtClean="0"/>
              <a:t>:</a:t>
            </a:r>
          </a:p>
          <a:p>
            <a:endParaRPr lang="en-US" dirty="0"/>
          </a:p>
          <a:p>
            <a:pPr marL="342900" indent="-342900">
              <a:buAutoNum type="arabicPeriod"/>
            </a:pPr>
            <a:r>
              <a:rPr lang="en-US" sz="2000" dirty="0" smtClean="0"/>
              <a:t>Relevant </a:t>
            </a:r>
            <a:r>
              <a:rPr lang="en-US" sz="2000" dirty="0"/>
              <a:t>codes of </a:t>
            </a:r>
            <a:r>
              <a:rPr lang="en-US" sz="2000" dirty="0" smtClean="0"/>
              <a:t>ethics</a:t>
            </a:r>
          </a:p>
          <a:p>
            <a:endParaRPr lang="en-US" sz="2000" dirty="0"/>
          </a:p>
          <a:p>
            <a:r>
              <a:rPr lang="en-US" sz="2000" dirty="0" smtClean="0"/>
              <a:t>2. State licensing/certification law, </a:t>
            </a:r>
            <a:r>
              <a:rPr lang="en-US" sz="2000" dirty="0"/>
              <a:t>and code of </a:t>
            </a:r>
            <a:r>
              <a:rPr lang="en-US" sz="2000" dirty="0" smtClean="0"/>
              <a:t>conduct </a:t>
            </a:r>
          </a:p>
          <a:p>
            <a:endParaRPr lang="en-US" sz="2000" dirty="0"/>
          </a:p>
          <a:p>
            <a:r>
              <a:rPr lang="en-US" sz="2000" dirty="0" smtClean="0"/>
              <a:t>3. Federal </a:t>
            </a:r>
            <a:r>
              <a:rPr lang="en-US" sz="2000" dirty="0"/>
              <a:t>statutes, regulations, relevant case </a:t>
            </a:r>
            <a:r>
              <a:rPr lang="en-US" sz="2000" dirty="0" smtClean="0"/>
              <a:t>law</a:t>
            </a:r>
          </a:p>
          <a:p>
            <a:endParaRPr lang="en-US" sz="2000" dirty="0" smtClean="0"/>
          </a:p>
          <a:p>
            <a:r>
              <a:rPr lang="en-US" sz="2000" dirty="0" smtClean="0"/>
              <a:t>4. Helpful, current publications</a:t>
            </a:r>
            <a:r>
              <a:rPr lang="en-US" sz="2000" dirty="0"/>
              <a:t>, articles, </a:t>
            </a:r>
            <a:r>
              <a:rPr lang="en-US" sz="2000" dirty="0" smtClean="0"/>
              <a:t>checklists   (insurance company?)</a:t>
            </a:r>
          </a:p>
          <a:p>
            <a:endParaRPr lang="en-US" sz="2000" dirty="0"/>
          </a:p>
          <a:p>
            <a:r>
              <a:rPr lang="en-US" sz="2000" dirty="0" smtClean="0"/>
              <a:t>5. Contact </a:t>
            </a:r>
            <a:r>
              <a:rPr lang="en-US" sz="2000" dirty="0"/>
              <a:t>information for local professionals </a:t>
            </a:r>
            <a:r>
              <a:rPr lang="en-US" sz="2000" dirty="0" smtClean="0"/>
              <a:t>for consultations  </a:t>
            </a:r>
          </a:p>
          <a:p>
            <a:r>
              <a:rPr lang="en-US" sz="2000" dirty="0"/>
              <a:t>	</a:t>
            </a:r>
            <a:r>
              <a:rPr lang="en-US" sz="2000" dirty="0" smtClean="0"/>
              <a:t>(peer </a:t>
            </a:r>
            <a:r>
              <a:rPr lang="en-US" sz="2000" dirty="0"/>
              <a:t>consultants, </a:t>
            </a:r>
            <a:r>
              <a:rPr lang="en-US" sz="2000" dirty="0" smtClean="0"/>
              <a:t>clinical consultants, attorneys</a:t>
            </a:r>
            <a:r>
              <a:rPr lang="en-US" sz="2000" dirty="0"/>
              <a:t>, </a:t>
            </a:r>
            <a:r>
              <a:rPr lang="en-US" sz="2000" dirty="0" smtClean="0"/>
              <a:t>colleagues, etc.)</a:t>
            </a:r>
            <a:endParaRPr lang="en-US" sz="2000" dirty="0"/>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15</a:t>
            </a:fld>
            <a:endParaRPr lang="en-US" dirty="0"/>
          </a:p>
        </p:txBody>
      </p:sp>
    </p:spTree>
    <p:extLst>
      <p:ext uri="{BB962C8B-B14F-4D97-AF65-F5344CB8AC3E}">
        <p14:creationId xmlns:p14="http://schemas.microsoft.com/office/powerpoint/2010/main" val="93554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 Why Is Consulting Important?</a:t>
            </a:r>
            <a:endParaRPr lang="en-US" sz="4000" b="1" i="0" u="sng" dirty="0"/>
          </a:p>
        </p:txBody>
      </p:sp>
      <p:pic>
        <p:nvPicPr>
          <p:cNvPr id="1026" name="Picture 2" descr="C:\Users\Owner\Pictures\Believe carefull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371600"/>
            <a:ext cx="533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28A8E13-3CD4-427D-9B58-D55C836BE0CA}" type="slidenum">
              <a:rPr lang="en-US" smtClean="0"/>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7391400" cy="685800"/>
          </a:xfrm>
        </p:spPr>
        <p:txBody>
          <a:bodyPr/>
          <a:lstStyle/>
          <a:p>
            <a:r>
              <a:rPr lang="en-US" sz="3200" b="1" i="0" u="sng" dirty="0" smtClean="0"/>
              <a:t>A Self-Image Can Be Positive or Negative</a:t>
            </a:r>
          </a:p>
        </p:txBody>
      </p:sp>
      <p:pic>
        <p:nvPicPr>
          <p:cNvPr id="6146" name="Picture 2" descr="C:\Users\Owner\Pictures\Self Portrait.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295400"/>
            <a:ext cx="5257800" cy="47926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28A8E13-3CD4-427D-9B58-D55C836BE0CA}"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62800" cy="762000"/>
          </a:xfrm>
        </p:spPr>
        <p:txBody>
          <a:bodyPr/>
          <a:lstStyle/>
          <a:p>
            <a:r>
              <a:rPr lang="en-US" sz="2800" dirty="0" smtClean="0"/>
              <a:t> </a:t>
            </a:r>
            <a:r>
              <a:rPr lang="en-US" sz="3200" b="1" i="0" u="sng" dirty="0" smtClean="0"/>
              <a:t>Consulting gives you another viewpoint</a:t>
            </a:r>
            <a:endParaRPr lang="en-US" sz="3200" b="1" i="0" u="sng" dirty="0">
              <a:solidFill>
                <a:srgbClr val="0070C0"/>
              </a:solidFill>
            </a:endParaRPr>
          </a:p>
        </p:txBody>
      </p:sp>
      <p:sp>
        <p:nvSpPr>
          <p:cNvPr id="3" name="Content Placeholder 2"/>
          <p:cNvSpPr>
            <a:spLocks noGrp="1"/>
          </p:cNvSpPr>
          <p:nvPr>
            <p:ph idx="1"/>
          </p:nvPr>
        </p:nvSpPr>
        <p:spPr>
          <a:xfrm>
            <a:off x="1143000" y="1447800"/>
            <a:ext cx="6934200" cy="4191000"/>
          </a:xfrm>
        </p:spPr>
        <p:txBody>
          <a:bodyPr/>
          <a:lstStyle/>
          <a:p>
            <a:pPr>
              <a:buNone/>
            </a:pPr>
            <a:r>
              <a:rPr lang="en-US" sz="2400" dirty="0" smtClean="0">
                <a:solidFill>
                  <a:srgbClr val="0070C0"/>
                </a:solidFill>
                <a:cs typeface="Times New Roman" pitchFamily="18" charset="0"/>
              </a:rPr>
              <a:t> </a:t>
            </a:r>
          </a:p>
          <a:p>
            <a:pPr marL="0" indent="0" eaLnBrk="0" hangingPunct="0">
              <a:buNone/>
            </a:pPr>
            <a:endParaRPr lang="en-US" sz="2800" dirty="0" smtClean="0">
              <a:solidFill>
                <a:srgbClr val="002060"/>
              </a:solidFill>
              <a:cs typeface="Times New Roman" pitchFamily="18" charset="0"/>
            </a:endParaRPr>
          </a:p>
        </p:txBody>
      </p:sp>
      <p:pic>
        <p:nvPicPr>
          <p:cNvPr id="11266" name="Picture 2" descr="C:\Users\Owner\Pictures\Thin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143000"/>
            <a:ext cx="5943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28A8E13-3CD4-427D-9B58-D55C836BE0CA}" type="slidenum">
              <a:rPr lang="en-US" smtClean="0"/>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0" u="sng" dirty="0" smtClean="0"/>
              <a:t>Two Common Ethical Pitfalls</a:t>
            </a:r>
            <a:endParaRPr lang="en-US" sz="4400" b="1" i="0" u="sng" dirty="0"/>
          </a:p>
        </p:txBody>
      </p:sp>
      <p:sp>
        <p:nvSpPr>
          <p:cNvPr id="3" name="Content Placeholder 2"/>
          <p:cNvSpPr>
            <a:spLocks noGrp="1"/>
          </p:cNvSpPr>
          <p:nvPr>
            <p:ph sz="half" idx="1"/>
          </p:nvPr>
        </p:nvSpPr>
        <p:spPr/>
        <p:txBody>
          <a:bodyPr/>
          <a:lstStyle/>
          <a:p>
            <a:r>
              <a:rPr lang="en-US" sz="2800" b="1" u="sng" dirty="0" smtClean="0"/>
              <a:t>TRANSFERENCE:</a:t>
            </a:r>
          </a:p>
          <a:p>
            <a:endParaRPr lang="en-US" dirty="0" smtClean="0"/>
          </a:p>
          <a:p>
            <a:r>
              <a:rPr lang="en-US" u="sng" dirty="0" smtClean="0"/>
              <a:t>Consumer </a:t>
            </a:r>
            <a:r>
              <a:rPr lang="en-US" u="sng" dirty="0"/>
              <a:t>or family reactions </a:t>
            </a:r>
            <a:r>
              <a:rPr lang="en-US" u="sng" dirty="0" smtClean="0"/>
              <a:t>toward  you</a:t>
            </a:r>
            <a:r>
              <a:rPr lang="en-US" dirty="0" smtClean="0"/>
              <a:t>:</a:t>
            </a:r>
          </a:p>
          <a:p>
            <a:endParaRPr lang="en-US" dirty="0"/>
          </a:p>
          <a:p>
            <a:r>
              <a:rPr lang="en-US" dirty="0" smtClean="0"/>
              <a:t>Reactions may be </a:t>
            </a:r>
            <a:r>
              <a:rPr lang="en-US" b="1" u="sng" dirty="0" smtClean="0"/>
              <a:t>positive </a:t>
            </a:r>
            <a:r>
              <a:rPr lang="en-US" dirty="0" smtClean="0"/>
              <a:t>– they like you, maybe too much!</a:t>
            </a:r>
          </a:p>
          <a:p>
            <a:endParaRPr lang="en-US" dirty="0"/>
          </a:p>
          <a:p>
            <a:r>
              <a:rPr lang="en-US" dirty="0" smtClean="0"/>
              <a:t>Reactions may be </a:t>
            </a:r>
            <a:r>
              <a:rPr lang="en-US" b="1" u="sng" dirty="0" smtClean="0"/>
              <a:t>negative</a:t>
            </a:r>
            <a:r>
              <a:rPr lang="en-US" dirty="0" smtClean="0"/>
              <a:t> – they dislike you, maybe a little, maybe a lot!</a:t>
            </a:r>
            <a:endParaRPr lang="en-US" dirty="0"/>
          </a:p>
        </p:txBody>
      </p:sp>
      <p:sp>
        <p:nvSpPr>
          <p:cNvPr id="4" name="Content Placeholder 3"/>
          <p:cNvSpPr>
            <a:spLocks noGrp="1"/>
          </p:cNvSpPr>
          <p:nvPr>
            <p:ph sz="half" idx="2"/>
          </p:nvPr>
        </p:nvSpPr>
        <p:spPr/>
        <p:txBody>
          <a:bodyPr/>
          <a:lstStyle/>
          <a:p>
            <a:r>
              <a:rPr lang="en-US" sz="2800" b="1" u="sng" dirty="0" smtClean="0"/>
              <a:t>COUNTERTRANSFERENCE:</a:t>
            </a:r>
          </a:p>
          <a:p>
            <a:endParaRPr lang="en-US" dirty="0"/>
          </a:p>
          <a:p>
            <a:r>
              <a:rPr lang="en-US" u="sng" dirty="0" smtClean="0"/>
              <a:t>Your reactions toward the consumer or a family member</a:t>
            </a:r>
            <a:r>
              <a:rPr lang="en-US" dirty="0" smtClean="0"/>
              <a:t>: </a:t>
            </a:r>
          </a:p>
          <a:p>
            <a:endParaRPr lang="en-US" dirty="0"/>
          </a:p>
          <a:p>
            <a:r>
              <a:rPr lang="en-US" dirty="0" smtClean="0"/>
              <a:t>Your reactions may be </a:t>
            </a:r>
            <a:r>
              <a:rPr lang="en-US" b="1" u="sng" dirty="0" smtClean="0"/>
              <a:t>positive</a:t>
            </a:r>
            <a:r>
              <a:rPr lang="en-US" dirty="0" smtClean="0"/>
              <a:t> – you like them, maybe too much!</a:t>
            </a:r>
          </a:p>
          <a:p>
            <a:endParaRPr lang="en-US" dirty="0"/>
          </a:p>
          <a:p>
            <a:r>
              <a:rPr lang="en-US" dirty="0" smtClean="0"/>
              <a:t>Your reactions may be </a:t>
            </a:r>
            <a:r>
              <a:rPr lang="en-US" b="1" u="sng" dirty="0" smtClean="0"/>
              <a:t>negative</a:t>
            </a:r>
            <a:r>
              <a:rPr lang="en-US" dirty="0" smtClean="0"/>
              <a:t> – you dislike them, maybe a little, maybe a lot!</a:t>
            </a:r>
            <a:endParaRPr lang="en-US" dirty="0"/>
          </a:p>
        </p:txBody>
      </p:sp>
      <p:sp>
        <p:nvSpPr>
          <p:cNvPr id="7" name="Slide Number Placeholder 6"/>
          <p:cNvSpPr>
            <a:spLocks noGrp="1"/>
          </p:cNvSpPr>
          <p:nvPr>
            <p:ph type="sldNum" sz="quarter" idx="12"/>
          </p:nvPr>
        </p:nvSpPr>
        <p:spPr/>
        <p:txBody>
          <a:bodyPr/>
          <a:lstStyle/>
          <a:p>
            <a:fld id="{928A8E13-3CD4-427D-9B58-D55C836BE0CA}" type="slidenum">
              <a:rPr lang="en-US" smtClean="0"/>
              <a:pPr/>
              <a:t>19</a:t>
            </a:fld>
            <a:endParaRPr lang="en-US" dirty="0"/>
          </a:p>
        </p:txBody>
      </p:sp>
    </p:spTree>
    <p:extLst>
      <p:ext uri="{BB962C8B-B14F-4D97-AF65-F5344CB8AC3E}">
        <p14:creationId xmlns:p14="http://schemas.microsoft.com/office/powerpoint/2010/main" val="381408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Confidentiality &amp; Disclosure:</a:t>
            </a:r>
            <a:endParaRPr lang="en-US" sz="4000" b="1" i="0" u="sng" dirty="0"/>
          </a:p>
        </p:txBody>
      </p:sp>
      <p:sp>
        <p:nvSpPr>
          <p:cNvPr id="3" name="Content Placeholder 2"/>
          <p:cNvSpPr>
            <a:spLocks noGrp="1"/>
          </p:cNvSpPr>
          <p:nvPr>
            <p:ph idx="1"/>
          </p:nvPr>
        </p:nvSpPr>
        <p:spPr/>
        <p:txBody>
          <a:bodyPr>
            <a:normAutofit fontScale="92500" lnSpcReduction="20000"/>
          </a:bodyPr>
          <a:lstStyle/>
          <a:p>
            <a:r>
              <a:rPr lang="en-US" sz="2000" b="1" dirty="0" smtClean="0">
                <a:solidFill>
                  <a:schemeClr val="bg1"/>
                </a:solidFill>
                <a:ea typeface="ＭＳ 明朝"/>
                <a:cs typeface="Calibri"/>
              </a:rPr>
              <a:t>CONFIDENTIALITY</a:t>
            </a:r>
            <a:r>
              <a:rPr lang="en-US" sz="2000" dirty="0" smtClean="0">
                <a:solidFill>
                  <a:schemeClr val="bg1"/>
                </a:solidFill>
                <a:ea typeface="ＭＳ 明朝"/>
                <a:cs typeface="Calibri"/>
              </a:rPr>
              <a:t>: By receipt of this presentation, each recipient agrees that the information contained herein will be kept confidential and that the information will not be photocopied, reproduced, distributed to, or disclosed to others at any time without the prior consent of the presenter(s).      </a:t>
            </a:r>
            <a:endParaRPr lang="en-US" sz="2000" dirty="0" smtClean="0">
              <a:solidFill>
                <a:schemeClr val="bg1"/>
              </a:solidFill>
              <a:ea typeface="ＭＳ 明朝"/>
              <a:cs typeface="Times New Roman"/>
            </a:endParaRPr>
          </a:p>
          <a:p>
            <a:r>
              <a:rPr lang="en-US" sz="2000" dirty="0" smtClean="0">
                <a:solidFill>
                  <a:schemeClr val="bg1"/>
                </a:solidFill>
                <a:ea typeface="ＭＳ 明朝"/>
                <a:cs typeface="Calibri"/>
              </a:rPr>
              <a:t> </a:t>
            </a:r>
          </a:p>
          <a:p>
            <a:r>
              <a:rPr lang="en-US" sz="2000" b="1" dirty="0" smtClean="0">
                <a:solidFill>
                  <a:schemeClr val="bg1"/>
                </a:solidFill>
                <a:ea typeface="ＭＳ 明朝"/>
                <a:cs typeface="Times New Roman"/>
              </a:rPr>
              <a:t>PRESENTER DISCLOSURES:</a:t>
            </a:r>
            <a:endParaRPr lang="en-US" sz="2000" b="1" dirty="0">
              <a:solidFill>
                <a:schemeClr val="bg1"/>
              </a:solidFill>
              <a:ea typeface="ＭＳ 明朝"/>
              <a:cs typeface="Times New Roman"/>
            </a:endParaRPr>
          </a:p>
          <a:p>
            <a:pPr marL="342900" indent="-342900">
              <a:buAutoNum type="arabicPeriod"/>
            </a:pPr>
            <a:r>
              <a:rPr lang="en-US" sz="2000" dirty="0" smtClean="0">
                <a:solidFill>
                  <a:schemeClr val="bg1"/>
                </a:solidFill>
                <a:ea typeface="ＭＳ 明朝"/>
                <a:cs typeface="Calibri"/>
              </a:rPr>
              <a:t>The information contained in this presentation is intended for educational purposes only, and is not intended to prescribe a standard of care or exclusive course of treatment, nor be a substitute for treatment.</a:t>
            </a:r>
          </a:p>
          <a:p>
            <a:pPr marL="342900" indent="-342900">
              <a:buFont typeface="Arial" pitchFamily="34" charset="0"/>
              <a:buAutoNum type="arabicPeriod"/>
            </a:pPr>
            <a:r>
              <a:rPr lang="en-US" sz="2000" dirty="0">
                <a:solidFill>
                  <a:schemeClr val="bg1"/>
                </a:solidFill>
                <a:ea typeface="ＭＳ 明朝"/>
                <a:cs typeface="Calibri"/>
              </a:rPr>
              <a:t>F</a:t>
            </a:r>
            <a:r>
              <a:rPr lang="en-US" sz="2000" dirty="0" smtClean="0">
                <a:solidFill>
                  <a:schemeClr val="bg1"/>
                </a:solidFill>
                <a:ea typeface="ＭＳ 明朝"/>
                <a:cs typeface="Times New Roman"/>
              </a:rPr>
              <a:t>oley </a:t>
            </a:r>
            <a:r>
              <a:rPr lang="en-US" sz="2000" dirty="0">
                <a:solidFill>
                  <a:schemeClr val="bg1"/>
                </a:solidFill>
                <a:ea typeface="ＭＳ 明朝"/>
                <a:cs typeface="Times New Roman"/>
              </a:rPr>
              <a:t>L. Nash </a:t>
            </a:r>
            <a:r>
              <a:rPr lang="en-US" sz="2000" dirty="0" smtClean="0">
                <a:solidFill>
                  <a:schemeClr val="bg1"/>
                </a:solidFill>
                <a:ea typeface="ＭＳ 明朝"/>
                <a:cs typeface="Times New Roman"/>
              </a:rPr>
              <a:t>and Carla Neely </a:t>
            </a:r>
            <a:r>
              <a:rPr lang="en-US" sz="2000" dirty="0" smtClean="0">
                <a:solidFill>
                  <a:schemeClr val="bg1"/>
                </a:solidFill>
                <a:ea typeface="ＭＳ 明朝"/>
                <a:cs typeface="Times New Roman"/>
              </a:rPr>
              <a:t>attest that we </a:t>
            </a:r>
            <a:r>
              <a:rPr lang="en-US" sz="2000" dirty="0" smtClean="0"/>
              <a:t>do </a:t>
            </a:r>
            <a:r>
              <a:rPr lang="en-US" sz="2000" dirty="0"/>
              <a:t>not have any financial relationship and/or commercial interest whose product and/or service may be relevant to the educational content of my </a:t>
            </a:r>
            <a:r>
              <a:rPr lang="en-US" sz="2000" dirty="0" smtClean="0"/>
              <a:t>presentation, </a:t>
            </a:r>
            <a:r>
              <a:rPr lang="en-US" sz="2000" dirty="0"/>
              <a:t>and/or in the planning of this educational activity</a:t>
            </a:r>
            <a:r>
              <a:rPr lang="en-US" sz="2000" dirty="0" smtClean="0"/>
              <a:t>. </a:t>
            </a:r>
          </a:p>
          <a:p>
            <a:pPr marL="342900" indent="-342900">
              <a:buFont typeface="Arial" pitchFamily="34" charset="0"/>
              <a:buAutoNum type="arabicPeriod"/>
            </a:pPr>
            <a:r>
              <a:rPr lang="en-US" sz="2000" dirty="0" smtClean="0"/>
              <a:t>We therefore attest that we have no relationship or interest of any type </a:t>
            </a:r>
            <a:r>
              <a:rPr lang="en-US" sz="2000" dirty="0" smtClean="0">
                <a:solidFill>
                  <a:schemeClr val="bg1"/>
                </a:solidFill>
                <a:ea typeface="ＭＳ 明朝"/>
                <a:cs typeface="Times New Roman"/>
              </a:rPr>
              <a:t>that </a:t>
            </a:r>
            <a:r>
              <a:rPr lang="en-US" sz="2000" dirty="0">
                <a:solidFill>
                  <a:schemeClr val="bg1"/>
                </a:solidFill>
                <a:ea typeface="ＭＳ 明朝"/>
                <a:cs typeface="Times New Roman"/>
              </a:rPr>
              <a:t>could be reasonably construed as a conflict of interest.</a:t>
            </a:r>
          </a:p>
          <a:p>
            <a:endParaRPr lang="en-US" dirty="0" smtClean="0">
              <a:solidFill>
                <a:schemeClr val="bg1"/>
              </a:solidFill>
              <a:ea typeface="ＭＳ 明朝"/>
              <a:cs typeface="Times New Roman"/>
            </a:endParaRPr>
          </a:p>
          <a:p>
            <a:r>
              <a:rPr lang="en-US" i="1" dirty="0" smtClean="0">
                <a:solidFill>
                  <a:srgbClr val="FF0000"/>
                </a:solidFill>
                <a:ea typeface="ＭＳ 明朝"/>
                <a:cs typeface="Calibri"/>
              </a:rPr>
              <a:t> </a:t>
            </a:r>
            <a:endParaRPr lang="en-US" dirty="0" smtClean="0">
              <a:solidFill>
                <a:srgbClr val="FF0000"/>
              </a:solidFill>
              <a:ea typeface="ＭＳ 明朝"/>
              <a:cs typeface="Times New Roman"/>
            </a:endParaRPr>
          </a:p>
        </p:txBody>
      </p:sp>
      <p:sp>
        <p:nvSpPr>
          <p:cNvPr id="4" name="Slide Number Placeholder 3"/>
          <p:cNvSpPr>
            <a:spLocks noGrp="1"/>
          </p:cNvSpPr>
          <p:nvPr>
            <p:ph type="sldNum" sz="quarter" idx="12"/>
          </p:nvPr>
        </p:nvSpPr>
        <p:spPr/>
        <p:txBody>
          <a:bodyPr/>
          <a:lstStyle/>
          <a:p>
            <a:fld id="{04D154C2-1BBE-2045-97DD-1A3372B1DF9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Ethical Challenge – The Relationship</a:t>
            </a:r>
            <a:endParaRPr lang="en-US" sz="4000" b="1" i="0" u="sng" dirty="0"/>
          </a:p>
        </p:txBody>
      </p:sp>
      <p:sp>
        <p:nvSpPr>
          <p:cNvPr id="3" name="Content Placeholder 2"/>
          <p:cNvSpPr>
            <a:spLocks noGrp="1"/>
          </p:cNvSpPr>
          <p:nvPr>
            <p:ph idx="1"/>
          </p:nvPr>
        </p:nvSpPr>
        <p:spPr/>
        <p:txBody>
          <a:bodyPr>
            <a:normAutofit/>
          </a:bodyPr>
          <a:lstStyle/>
          <a:p>
            <a:pPr marL="457200" indent="-457200">
              <a:buAutoNum type="arabicPeriod"/>
            </a:pPr>
            <a:r>
              <a:rPr lang="en-US" sz="2400" b="1" dirty="0" smtClean="0"/>
              <a:t>Boundaries</a:t>
            </a:r>
            <a:r>
              <a:rPr lang="en-US" sz="2400" dirty="0" smtClean="0"/>
              <a:t>: Are boundary </a:t>
            </a:r>
            <a:r>
              <a:rPr lang="en-US" sz="2400" u="sng" dirty="0" smtClean="0"/>
              <a:t>crossings</a:t>
            </a:r>
            <a:r>
              <a:rPr lang="en-US" sz="2400" dirty="0" smtClean="0"/>
              <a:t> &amp; </a:t>
            </a:r>
            <a:r>
              <a:rPr lang="en-US" sz="2400" u="sng" dirty="0" smtClean="0"/>
              <a:t>violations</a:t>
            </a:r>
            <a:r>
              <a:rPr lang="en-US" sz="2400" dirty="0" smtClean="0"/>
              <a:t> different?</a:t>
            </a:r>
          </a:p>
          <a:p>
            <a:endParaRPr lang="en-US" sz="2400" dirty="0"/>
          </a:p>
          <a:p>
            <a:r>
              <a:rPr lang="en-US" sz="2400" dirty="0" smtClean="0"/>
              <a:t>2.  </a:t>
            </a:r>
            <a:r>
              <a:rPr lang="en-US" sz="2400" b="1" dirty="0" smtClean="0"/>
              <a:t>Dual relationships</a:t>
            </a:r>
            <a:r>
              <a:rPr lang="en-US" sz="2400" dirty="0" smtClean="0"/>
              <a:t>,  &amp; even </a:t>
            </a:r>
            <a:r>
              <a:rPr lang="en-US" sz="2400" b="1" dirty="0" smtClean="0"/>
              <a:t>multiple relationships</a:t>
            </a:r>
            <a:r>
              <a:rPr lang="en-US" sz="2400" dirty="0" smtClean="0"/>
              <a:t>:</a:t>
            </a:r>
            <a:endParaRPr lang="en-US" sz="2400" dirty="0"/>
          </a:p>
          <a:p>
            <a:r>
              <a:rPr lang="en-US" sz="2400" dirty="0" smtClean="0"/>
              <a:t>   a. Factors </a:t>
            </a:r>
            <a:r>
              <a:rPr lang="en-US" sz="2400" dirty="0"/>
              <a:t>to consider before </a:t>
            </a:r>
            <a:r>
              <a:rPr lang="en-US" sz="2400" dirty="0" smtClean="0"/>
              <a:t>getting </a:t>
            </a:r>
            <a:r>
              <a:rPr lang="en-US" sz="2400" dirty="0"/>
              <a:t>into a multiple </a:t>
            </a:r>
            <a:r>
              <a:rPr lang="en-US" sz="2400" dirty="0" smtClean="0"/>
              <a:t>relationship</a:t>
            </a:r>
            <a:endParaRPr lang="en-US" sz="2400" dirty="0"/>
          </a:p>
          <a:p>
            <a:r>
              <a:rPr lang="en-US" sz="2400" dirty="0" smtClean="0"/>
              <a:t>   b. What can you do to avoid </a:t>
            </a:r>
            <a:r>
              <a:rPr lang="en-US" sz="2400" dirty="0"/>
              <a:t>the </a:t>
            </a:r>
            <a:r>
              <a:rPr lang="en-US" sz="2400" dirty="0" smtClean="0"/>
              <a:t>“slippery slope”??? </a:t>
            </a:r>
            <a:endParaRPr lang="en-US" sz="2400" dirty="0"/>
          </a:p>
          <a:p>
            <a:r>
              <a:rPr lang="en-US" sz="2400" dirty="0" smtClean="0"/>
              <a:t>   c. Thoughts on avoidance </a:t>
            </a:r>
            <a:r>
              <a:rPr lang="en-US" sz="2400" dirty="0"/>
              <a:t>of dual/multiple relationships</a:t>
            </a:r>
          </a:p>
          <a:p>
            <a:endParaRPr lang="en-US" sz="2400" dirty="0" smtClean="0"/>
          </a:p>
          <a:p>
            <a:r>
              <a:rPr lang="en-US" sz="2400" dirty="0" smtClean="0"/>
              <a:t>3. What about the dual relationships that go with </a:t>
            </a:r>
            <a:r>
              <a:rPr lang="en-US" sz="2400" b="1" dirty="0" smtClean="0"/>
              <a:t>Social Media</a:t>
            </a:r>
            <a:r>
              <a:rPr lang="en-US" sz="2400" dirty="0" smtClean="0"/>
              <a:t>?</a:t>
            </a:r>
          </a:p>
          <a:p>
            <a:r>
              <a:rPr lang="en-US" sz="2400" dirty="0" smtClean="0"/>
              <a:t>Facebook, chat rooms, texting, e-mail, your/their internet sites…</a:t>
            </a:r>
            <a:endParaRPr lang="en-US" sz="2400"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20</a:t>
            </a:fld>
            <a:endParaRPr lang="en-US" dirty="0"/>
          </a:p>
        </p:txBody>
      </p:sp>
    </p:spTree>
    <p:extLst>
      <p:ext uri="{BB962C8B-B14F-4D97-AF65-F5344CB8AC3E}">
        <p14:creationId xmlns:p14="http://schemas.microsoft.com/office/powerpoint/2010/main" val="1889146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0" u="sng" dirty="0" smtClean="0"/>
              <a:t>Dependence Challenges</a:t>
            </a:r>
            <a:endParaRPr lang="en-US" sz="4400" b="1" i="0" u="sng" dirty="0"/>
          </a:p>
        </p:txBody>
      </p:sp>
      <p:sp>
        <p:nvSpPr>
          <p:cNvPr id="3" name="Content Placeholder 2"/>
          <p:cNvSpPr>
            <a:spLocks noGrp="1"/>
          </p:cNvSpPr>
          <p:nvPr>
            <p:ph idx="1"/>
          </p:nvPr>
        </p:nvSpPr>
        <p:spPr/>
        <p:txBody>
          <a:bodyPr>
            <a:normAutofit fontScale="92500"/>
          </a:bodyPr>
          <a:lstStyle/>
          <a:p>
            <a:r>
              <a:rPr lang="en-US" sz="2400" b="1" u="sng" dirty="0" smtClean="0"/>
              <a:t>This type of relationship challenge may include :</a:t>
            </a:r>
          </a:p>
          <a:p>
            <a:pPr marL="342900" indent="-342900">
              <a:buAutoNum type="arabicPeriod"/>
            </a:pPr>
            <a:endParaRPr lang="en-US" dirty="0" smtClean="0"/>
          </a:p>
          <a:p>
            <a:pPr marL="342900" indent="-342900">
              <a:buAutoNum type="arabicPeriod"/>
            </a:pPr>
            <a:r>
              <a:rPr lang="en-US" sz="2400" b="1" dirty="0" smtClean="0"/>
              <a:t>Over-importance </a:t>
            </a:r>
            <a:r>
              <a:rPr lang="en-US" sz="2400" dirty="0" smtClean="0"/>
              <a:t>to you of </a:t>
            </a:r>
            <a:r>
              <a:rPr lang="en-US" sz="2400" dirty="0"/>
              <a:t>the helper </a:t>
            </a:r>
            <a:r>
              <a:rPr lang="en-US" sz="2400" dirty="0" smtClean="0"/>
              <a:t>role, so that you become inclined to </a:t>
            </a:r>
            <a:r>
              <a:rPr lang="en-US" sz="2400" u="sng" dirty="0" smtClean="0"/>
              <a:t>foster their dependence </a:t>
            </a:r>
            <a:r>
              <a:rPr lang="en-US" sz="2400" dirty="0" smtClean="0"/>
              <a:t>on you and your services</a:t>
            </a:r>
          </a:p>
          <a:p>
            <a:pPr marL="342900" indent="-342900">
              <a:buAutoNum type="arabicPeriod"/>
            </a:pPr>
            <a:endParaRPr lang="en-US" sz="2400" dirty="0" smtClean="0"/>
          </a:p>
          <a:p>
            <a:pPr marL="342900" indent="-342900">
              <a:buAutoNum type="arabicPeriod"/>
            </a:pPr>
            <a:r>
              <a:rPr lang="en-US" sz="2400" b="1" dirty="0" smtClean="0"/>
              <a:t>Resentment of their neediness or demands</a:t>
            </a:r>
            <a:r>
              <a:rPr lang="en-US" sz="2400" dirty="0" smtClean="0"/>
              <a:t>, so that you may be inclined to take their dependence personally, and perhaps be angry, or be intimidated by interactions with them</a:t>
            </a:r>
          </a:p>
          <a:p>
            <a:pPr marL="342900" indent="-342900">
              <a:buAutoNum type="arabicPeriod"/>
            </a:pPr>
            <a:endParaRPr lang="en-US" sz="2400" dirty="0" smtClean="0"/>
          </a:p>
          <a:p>
            <a:pPr marL="342900" indent="-342900">
              <a:buAutoNum type="arabicPeriod"/>
            </a:pPr>
            <a:r>
              <a:rPr lang="en-US" sz="2400" dirty="0" smtClean="0"/>
              <a:t>Taking their anger </a:t>
            </a:r>
            <a:r>
              <a:rPr lang="en-US" sz="2400" b="1" u="sng" dirty="0" smtClean="0"/>
              <a:t>personally</a:t>
            </a:r>
            <a:r>
              <a:rPr lang="en-US" sz="2400" dirty="0" smtClean="0"/>
              <a:t>, which can also lead to resentment or feeling intimidated, and avoidant or negative interactions</a:t>
            </a:r>
            <a:endParaRPr lang="en-US" sz="2400"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21</a:t>
            </a:fld>
            <a:endParaRPr lang="en-US" dirty="0"/>
          </a:p>
        </p:txBody>
      </p:sp>
    </p:spTree>
    <p:extLst>
      <p:ext uri="{BB962C8B-B14F-4D97-AF65-F5344CB8AC3E}">
        <p14:creationId xmlns:p14="http://schemas.microsoft.com/office/powerpoint/2010/main" val="1558973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Social Media Scenarios: </a:t>
            </a:r>
            <a:r>
              <a:rPr lang="en-US" sz="1600" b="1" i="0" u="sng" dirty="0" smtClean="0"/>
              <a:t>(ACA Code references)</a:t>
            </a:r>
            <a:endParaRPr lang="en-US" sz="4000" b="1" i="0" u="sng" dirty="0"/>
          </a:p>
        </p:txBody>
      </p:sp>
      <p:sp>
        <p:nvSpPr>
          <p:cNvPr id="3" name="Content Placeholder 2"/>
          <p:cNvSpPr>
            <a:spLocks noGrp="1"/>
          </p:cNvSpPr>
          <p:nvPr>
            <p:ph idx="1"/>
          </p:nvPr>
        </p:nvSpPr>
        <p:spPr>
          <a:xfrm>
            <a:off x="457200" y="1600200"/>
            <a:ext cx="8229600" cy="4419600"/>
          </a:xfrm>
        </p:spPr>
        <p:txBody>
          <a:bodyPr>
            <a:normAutofit lnSpcReduction="10000"/>
          </a:bodyPr>
          <a:lstStyle/>
          <a:p>
            <a:pPr marL="342900" indent="-342900">
              <a:buFont typeface="+mj-lt"/>
              <a:buAutoNum type="arabicPeriod"/>
            </a:pPr>
            <a:r>
              <a:rPr lang="en-US" b="1" dirty="0" smtClean="0"/>
              <a:t>“Why not be Facebook friends? I don’t think it could cause any harm.”</a:t>
            </a:r>
          </a:p>
          <a:p>
            <a:pPr marL="571500" lvl="1" indent="-342900">
              <a:buNone/>
            </a:pPr>
            <a:r>
              <a:rPr lang="en-US" dirty="0" smtClean="0"/>
              <a:t>H: 4b Professional Boundaries, &amp; A: 5e Personal Virtual Relationships with Current Clients</a:t>
            </a:r>
          </a:p>
          <a:p>
            <a:pPr lvl="1" indent="0">
              <a:buNone/>
            </a:pPr>
            <a:endParaRPr lang="en-US" dirty="0" smtClean="0"/>
          </a:p>
          <a:p>
            <a:pPr marL="571500" lvl="1" indent="-342900">
              <a:buNone/>
            </a:pPr>
            <a:r>
              <a:rPr lang="en-US" b="1" dirty="0" smtClean="0"/>
              <a:t>2.  “Use social media to advertise my PSS business? Sounds like a great idea to get the word out.”  </a:t>
            </a:r>
            <a:r>
              <a:rPr lang="en-US" dirty="0" smtClean="0"/>
              <a:t>H: 6a Virtual Professional Presence, C: 2b New Specialty Areas</a:t>
            </a:r>
          </a:p>
          <a:p>
            <a:pPr marL="571500" lvl="1" indent="-342900">
              <a:buNone/>
            </a:pPr>
            <a:endParaRPr lang="en-US" dirty="0"/>
          </a:p>
          <a:p>
            <a:pPr marL="571500" lvl="1" indent="-342900">
              <a:buNone/>
            </a:pPr>
            <a:r>
              <a:rPr lang="en-US" b="1" dirty="0" smtClean="0"/>
              <a:t>3.  ”A little snooping never hurt anyone. Besides, if I eavesdrop on my client’s personal site, I might just learn how to be more helpful to them.”</a:t>
            </a:r>
          </a:p>
          <a:p>
            <a:pPr marL="571500" lvl="1" indent="-342900">
              <a:buNone/>
            </a:pPr>
            <a:r>
              <a:rPr lang="en-US" dirty="0" smtClean="0"/>
              <a:t>H: 6c Client Virtual Presence Protection, A: 6e Nonprofessional Interactions</a:t>
            </a:r>
          </a:p>
          <a:p>
            <a:pPr marL="571500" lvl="1" indent="-342900">
              <a:buNone/>
            </a:pPr>
            <a:endParaRPr lang="en-US" dirty="0"/>
          </a:p>
          <a:p>
            <a:pPr marL="571500" lvl="1" indent="-342900">
              <a:buNone/>
            </a:pPr>
            <a:r>
              <a:rPr lang="en-US" b="1" dirty="0" smtClean="0"/>
              <a:t>4. “I struggle with making some ethical decisions, &amp; social media (chat-room?) might be a good way to get input from other professionals, &amp; move toward best practices.”</a:t>
            </a:r>
          </a:p>
          <a:p>
            <a:pPr marL="571500" lvl="1" indent="-342900">
              <a:buNone/>
            </a:pPr>
            <a:r>
              <a:rPr lang="en-US" dirty="0" smtClean="0"/>
              <a:t>H: 2b Confidentiality Maintained by Counselor, I: 1b Ethical Decision Making</a:t>
            </a:r>
          </a:p>
        </p:txBody>
      </p:sp>
      <p:sp>
        <p:nvSpPr>
          <p:cNvPr id="6" name="Slide Number Placeholder 5"/>
          <p:cNvSpPr>
            <a:spLocks noGrp="1"/>
          </p:cNvSpPr>
          <p:nvPr>
            <p:ph type="sldNum" sz="quarter" idx="12"/>
          </p:nvPr>
        </p:nvSpPr>
        <p:spPr/>
        <p:txBody>
          <a:bodyPr/>
          <a:lstStyle/>
          <a:p>
            <a:fld id="{928A8E13-3CD4-427D-9B58-D55C836BE0CA}" type="slidenum">
              <a:rPr lang="en-US" smtClean="0"/>
              <a:pPr/>
              <a:t>22</a:t>
            </a:fld>
            <a:endParaRPr lang="en-US" dirty="0"/>
          </a:p>
        </p:txBody>
      </p:sp>
    </p:spTree>
    <p:extLst>
      <p:ext uri="{BB962C8B-B14F-4D97-AF65-F5344CB8AC3E}">
        <p14:creationId xmlns:p14="http://schemas.microsoft.com/office/powerpoint/2010/main" val="3505135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u="sng" dirty="0" smtClean="0"/>
              <a:t>Your Own Examples of Ethical Questions:</a:t>
            </a:r>
            <a:endParaRPr lang="en-US" sz="3200" b="1" i="0" u="sng" dirty="0"/>
          </a:p>
        </p:txBody>
      </p:sp>
      <p:sp>
        <p:nvSpPr>
          <p:cNvPr id="3" name="Content Placeholder 2"/>
          <p:cNvSpPr>
            <a:spLocks noGrp="1"/>
          </p:cNvSpPr>
          <p:nvPr>
            <p:ph idx="1"/>
          </p:nvPr>
        </p:nvSpPr>
        <p:spPr/>
        <p:txBody>
          <a:bodyPr>
            <a:normAutofit/>
          </a:bodyPr>
          <a:lstStyle/>
          <a:p>
            <a:r>
              <a:rPr lang="en-US" sz="2800" b="1" dirty="0" smtClean="0"/>
              <a:t>Let’s take  some time to hear about and discuss some ethical questions that you </a:t>
            </a:r>
          </a:p>
          <a:p>
            <a:pPr marL="514350" indent="-514350">
              <a:buAutoNum type="arabicParenBoth"/>
            </a:pPr>
            <a:r>
              <a:rPr lang="en-US" sz="2800" b="1" dirty="0" smtClean="0"/>
              <a:t>have faced, </a:t>
            </a:r>
          </a:p>
          <a:p>
            <a:pPr marL="514350" indent="-514350">
              <a:buAutoNum type="arabicParenBoth"/>
            </a:pPr>
            <a:r>
              <a:rPr lang="en-US" sz="2800" b="1" dirty="0" smtClean="0"/>
              <a:t>expect to encounter in the future, or </a:t>
            </a:r>
          </a:p>
          <a:p>
            <a:pPr marL="514350" indent="-514350">
              <a:buAutoNum type="arabicParenBoth"/>
            </a:pPr>
            <a:r>
              <a:rPr lang="en-US" sz="2800" b="1" dirty="0" smtClean="0"/>
              <a:t>have heard about from others.</a:t>
            </a:r>
          </a:p>
          <a:p>
            <a:pPr marL="514350" indent="-514350">
              <a:buAutoNum type="arabicParenBoth"/>
            </a:pPr>
            <a:endParaRPr lang="en-US" sz="2800" b="1" dirty="0" smtClean="0"/>
          </a:p>
          <a:p>
            <a:pPr marL="514350" indent="-514350"/>
            <a:r>
              <a:rPr lang="en-US" sz="2800" b="1" dirty="0" smtClean="0"/>
              <a:t>Which of the 14 principles in the Code of Ethics might best apply to address each issue?  And, how</a:t>
            </a:r>
          </a:p>
          <a:p>
            <a:pPr marL="514350" indent="-514350"/>
            <a:r>
              <a:rPr lang="en-US" sz="2800" b="1" dirty="0" smtClean="0"/>
              <a:t>could the Ethical Decision Making Model be useful?</a:t>
            </a:r>
            <a:endParaRPr lang="en-US" sz="2800" b="1"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Important to be aware of:</a:t>
            </a:r>
            <a:endParaRPr lang="en-US" sz="4000" b="1" i="0" u="sng" dirty="0"/>
          </a:p>
        </p:txBody>
      </p:sp>
      <p:sp>
        <p:nvSpPr>
          <p:cNvPr id="3" name="Content Placeholder 2"/>
          <p:cNvSpPr>
            <a:spLocks noGrp="1"/>
          </p:cNvSpPr>
          <p:nvPr>
            <p:ph idx="1"/>
          </p:nvPr>
        </p:nvSpPr>
        <p:spPr/>
        <p:txBody>
          <a:bodyPr>
            <a:normAutofit/>
          </a:bodyPr>
          <a:lstStyle/>
          <a:p>
            <a:pPr marL="342900" indent="-342900">
              <a:buAutoNum type="arabicPeriod"/>
            </a:pPr>
            <a:endParaRPr lang="en-US" dirty="0"/>
          </a:p>
          <a:p>
            <a:pPr marL="342900" indent="-342900">
              <a:buAutoNum type="arabicPeriod"/>
            </a:pPr>
            <a:r>
              <a:rPr lang="en-US" sz="3200" dirty="0" smtClean="0"/>
              <a:t>The need for clarifying </a:t>
            </a:r>
            <a:r>
              <a:rPr lang="en-US" sz="3200" dirty="0"/>
              <a:t>your values and their role in your </a:t>
            </a:r>
            <a:r>
              <a:rPr lang="en-US" sz="3200" dirty="0" smtClean="0"/>
              <a:t>work</a:t>
            </a:r>
          </a:p>
          <a:p>
            <a:pPr marL="342900" indent="-342900">
              <a:buAutoNum type="arabicPeriod"/>
            </a:pPr>
            <a:endParaRPr lang="en-US" sz="3200" dirty="0" smtClean="0"/>
          </a:p>
          <a:p>
            <a:r>
              <a:rPr lang="en-US" sz="3200" dirty="0" smtClean="0"/>
              <a:t>2. The </a:t>
            </a:r>
            <a:r>
              <a:rPr lang="en-US" sz="3200" dirty="0"/>
              <a:t>ethics of imposing your values on </a:t>
            </a:r>
            <a:r>
              <a:rPr lang="en-US" sz="3200" dirty="0" smtClean="0"/>
              <a:t>clients</a:t>
            </a:r>
          </a:p>
          <a:p>
            <a:endParaRPr lang="en-US" sz="3200" dirty="0" smtClean="0"/>
          </a:p>
          <a:p>
            <a:r>
              <a:rPr lang="en-US" sz="3200" dirty="0" smtClean="0"/>
              <a:t>3. Your stand on value </a:t>
            </a:r>
            <a:r>
              <a:rPr lang="en-US" sz="3200" dirty="0"/>
              <a:t>conflicts: To refer or not to refer</a:t>
            </a:r>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24</a:t>
            </a:fld>
            <a:endParaRPr lang="en-US" dirty="0"/>
          </a:p>
        </p:txBody>
      </p:sp>
    </p:spTree>
    <p:extLst>
      <p:ext uri="{BB962C8B-B14F-4D97-AF65-F5344CB8AC3E}">
        <p14:creationId xmlns:p14="http://schemas.microsoft.com/office/powerpoint/2010/main" val="1664381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The Usual Suspects:</a:t>
            </a:r>
            <a:endParaRPr lang="en-US" sz="4000" b="1" i="0" u="sng" dirty="0"/>
          </a:p>
        </p:txBody>
      </p:sp>
      <p:sp>
        <p:nvSpPr>
          <p:cNvPr id="3" name="Content Placeholder 2"/>
          <p:cNvSpPr>
            <a:spLocks noGrp="1"/>
          </p:cNvSpPr>
          <p:nvPr>
            <p:ph idx="1"/>
          </p:nvPr>
        </p:nvSpPr>
        <p:spPr/>
        <p:txBody>
          <a:bodyPr/>
          <a:lstStyle/>
          <a:p>
            <a:r>
              <a:rPr lang="en-US" sz="2400" b="1" u="sng" dirty="0" smtClean="0"/>
              <a:t>In a study over the past 10 years</a:t>
            </a:r>
            <a:r>
              <a:rPr lang="en-US" dirty="0" smtClean="0"/>
              <a:t>:   </a:t>
            </a:r>
          </a:p>
          <a:p>
            <a:r>
              <a:rPr lang="en-US" dirty="0" smtClean="0"/>
              <a:t>(Understanding Counselor Liability Risk, Executive Summary, HPSO, 2014)</a:t>
            </a:r>
          </a:p>
          <a:p>
            <a:pPr marL="342900" indent="-342900">
              <a:buAutoNum type="arabicPeriod"/>
            </a:pPr>
            <a:r>
              <a:rPr lang="en-US" sz="2400" dirty="0" smtClean="0"/>
              <a:t>Most professional liability claims (66.7%) involved face-to-face activity with an individual client.  (50.8% of all claims took place in an office-based setting).</a:t>
            </a:r>
          </a:p>
          <a:p>
            <a:pPr marL="342900" indent="-342900">
              <a:buAutoNum type="arabicPeriod"/>
            </a:pPr>
            <a:r>
              <a:rPr lang="en-US" sz="2400" dirty="0" smtClean="0"/>
              <a:t>Claims primarily involved adults (92.1%), but child clients through age 17 (7.9%) resulted in an average claim payment almost 3 times higher than the payment for an adult.</a:t>
            </a:r>
          </a:p>
          <a:p>
            <a:pPr marL="342900" indent="-342900">
              <a:buAutoNum type="arabicPeriod"/>
            </a:pPr>
            <a:r>
              <a:rPr lang="en-US" sz="2400" dirty="0" smtClean="0"/>
              <a:t>The most frequent malpractice allegation (39.7%) was an inappropriate sexual/romantic relationship with a client, their spouse/partner, or family member.</a:t>
            </a:r>
          </a:p>
          <a:p>
            <a:pPr marL="342900" indent="-342900">
              <a:buAutoNum type="arabicPeriod"/>
            </a:pPr>
            <a:endParaRPr lang="en-US" sz="2400"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25</a:t>
            </a:fld>
            <a:endParaRPr lang="en-US" dirty="0"/>
          </a:p>
        </p:txBody>
      </p:sp>
    </p:spTree>
    <p:extLst>
      <p:ext uri="{BB962C8B-B14F-4D97-AF65-F5344CB8AC3E}">
        <p14:creationId xmlns:p14="http://schemas.microsoft.com/office/powerpoint/2010/main" val="2222055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Making a change ……</a:t>
            </a:r>
            <a:endParaRPr lang="en-US" sz="2800" dirty="0"/>
          </a:p>
        </p:txBody>
      </p:sp>
      <p:pic>
        <p:nvPicPr>
          <p:cNvPr id="5122" name="Picture 2" descr="C:\Users\Owner\Pictures\Progress - first ste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66800"/>
            <a:ext cx="62484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28A8E13-3CD4-427D-9B58-D55C836BE0CA}" type="slidenum">
              <a:rPr lang="en-US" smtClean="0"/>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4-Step </a:t>
            </a:r>
            <a:r>
              <a:rPr lang="en-US" sz="2800" b="1" u="sng" dirty="0" smtClean="0"/>
              <a:t>Adult Learning Model </a:t>
            </a:r>
            <a:r>
              <a:rPr lang="en-US" sz="2800" dirty="0" smtClean="0"/>
              <a:t>for Any New Skill</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dirty="0" smtClean="0"/>
              <a:t>Step           </a:t>
            </a:r>
            <a:r>
              <a:rPr lang="en-US" sz="2000" b="1" dirty="0" smtClean="0"/>
              <a:t>Name </a:t>
            </a:r>
            <a:r>
              <a:rPr lang="en-US" sz="2000" dirty="0" smtClean="0"/>
              <a:t>                                 Description</a:t>
            </a:r>
          </a:p>
          <a:p>
            <a:pPr marL="0" indent="0">
              <a:buNone/>
            </a:pPr>
            <a:r>
              <a:rPr lang="en-US" sz="2000" dirty="0" smtClean="0"/>
              <a:t>4- </a:t>
            </a:r>
            <a:r>
              <a:rPr lang="en-US" sz="2000" b="1" u="sng" dirty="0" smtClean="0"/>
              <a:t>Un</a:t>
            </a:r>
            <a:r>
              <a:rPr lang="en-US" sz="2000" b="1" dirty="0" smtClean="0"/>
              <a:t>conscious Competence </a:t>
            </a:r>
            <a:r>
              <a:rPr lang="en-US" sz="2000" dirty="0" smtClean="0"/>
              <a:t>=  (internalized ,to the automatic level?)</a:t>
            </a:r>
          </a:p>
          <a:p>
            <a:pPr marL="0" indent="0">
              <a:buNone/>
            </a:pPr>
            <a:r>
              <a:rPr lang="en-US" sz="2000" dirty="0"/>
              <a:t>	</a:t>
            </a:r>
            <a:r>
              <a:rPr lang="en-US" sz="2000" dirty="0" smtClean="0"/>
              <a:t>		I can do it </a:t>
            </a:r>
            <a:r>
              <a:rPr lang="en-US" sz="2000" u="sng" dirty="0" smtClean="0"/>
              <a:t>without having to think </a:t>
            </a:r>
            <a:r>
              <a:rPr lang="en-US" sz="2000" dirty="0" smtClean="0"/>
              <a:t>about it.</a:t>
            </a:r>
          </a:p>
          <a:p>
            <a:pPr marL="0" indent="0">
              <a:buNone/>
            </a:pPr>
            <a:endParaRPr lang="en-US" sz="2000" dirty="0" smtClean="0"/>
          </a:p>
          <a:p>
            <a:pPr marL="0" indent="0">
              <a:buNone/>
            </a:pPr>
            <a:r>
              <a:rPr lang="en-US" sz="2000" dirty="0" smtClean="0"/>
              <a:t>3- </a:t>
            </a:r>
            <a:r>
              <a:rPr lang="en-US" sz="2000" b="1" u="sng" dirty="0" smtClean="0"/>
              <a:t>Conscious</a:t>
            </a:r>
            <a:r>
              <a:rPr lang="en-US" sz="2000" b="1" dirty="0" smtClean="0"/>
              <a:t> Competence </a:t>
            </a:r>
            <a:r>
              <a:rPr lang="en-US" sz="2000" dirty="0" smtClean="0"/>
              <a:t>= I can do it if I </a:t>
            </a:r>
            <a:r>
              <a:rPr lang="en-US" sz="2000" u="sng" dirty="0" smtClean="0"/>
              <a:t>focus &amp; concentrate </a:t>
            </a:r>
            <a:r>
              <a:rPr lang="en-US" sz="2000" dirty="0" smtClean="0"/>
              <a:t>on it.</a:t>
            </a:r>
          </a:p>
          <a:p>
            <a:pPr marL="0" indent="0">
              <a:buNone/>
            </a:pPr>
            <a:endParaRPr lang="en-US" sz="2000" dirty="0" smtClean="0"/>
          </a:p>
          <a:p>
            <a:pPr marL="0" indent="0">
              <a:buNone/>
            </a:pPr>
            <a:r>
              <a:rPr lang="en-US" sz="2000" dirty="0" smtClean="0"/>
              <a:t>2- </a:t>
            </a:r>
            <a:r>
              <a:rPr lang="en-US" sz="2000" b="1" dirty="0"/>
              <a:t>C</a:t>
            </a:r>
            <a:r>
              <a:rPr lang="en-US" sz="2000" b="1" dirty="0" smtClean="0"/>
              <a:t>onscious </a:t>
            </a:r>
            <a:r>
              <a:rPr lang="en-US" sz="2000" b="1" u="sng" dirty="0" smtClean="0"/>
              <a:t>In</a:t>
            </a:r>
            <a:r>
              <a:rPr lang="en-US" sz="2000" b="1" dirty="0" smtClean="0"/>
              <a:t>competence </a:t>
            </a:r>
            <a:r>
              <a:rPr lang="en-US" sz="2000" dirty="0" smtClean="0"/>
              <a:t>= </a:t>
            </a:r>
            <a:r>
              <a:rPr lang="en-US" sz="2000" u="sng" dirty="0" smtClean="0"/>
              <a:t>Now</a:t>
            </a:r>
            <a:r>
              <a:rPr lang="en-US" sz="2000" dirty="0" smtClean="0"/>
              <a:t> I know what I didn’t know before.</a:t>
            </a:r>
          </a:p>
          <a:p>
            <a:pPr marL="0" indent="0">
              <a:buNone/>
            </a:pPr>
            <a:endParaRPr lang="en-US" sz="2000" dirty="0" smtClean="0"/>
          </a:p>
          <a:p>
            <a:pPr marL="0" indent="0">
              <a:buNone/>
            </a:pPr>
            <a:r>
              <a:rPr lang="en-US" sz="2000" dirty="0" smtClean="0"/>
              <a:t>1- </a:t>
            </a:r>
            <a:r>
              <a:rPr lang="en-US" sz="2000" b="1" u="sng" dirty="0" smtClean="0"/>
              <a:t>Un</a:t>
            </a:r>
            <a:r>
              <a:rPr lang="en-US" sz="2000" b="1" dirty="0" smtClean="0"/>
              <a:t>conscious </a:t>
            </a:r>
            <a:r>
              <a:rPr lang="en-US" sz="2000" b="1" u="sng" dirty="0" smtClean="0"/>
              <a:t>In</a:t>
            </a:r>
            <a:r>
              <a:rPr lang="en-US" sz="2000" b="1" dirty="0" smtClean="0"/>
              <a:t>competence </a:t>
            </a:r>
            <a:r>
              <a:rPr lang="en-US" sz="2000" dirty="0" smtClean="0"/>
              <a:t>= </a:t>
            </a:r>
            <a:r>
              <a:rPr lang="en-US" sz="2000" u="sng" dirty="0" smtClean="0"/>
              <a:t>I didn’t know </a:t>
            </a:r>
            <a:r>
              <a:rPr lang="en-US" sz="2000" dirty="0" smtClean="0"/>
              <a:t>what I didn’t know.</a:t>
            </a:r>
            <a:endParaRPr lang="en-US" sz="2000" dirty="0"/>
          </a:p>
        </p:txBody>
      </p:sp>
      <p:sp>
        <p:nvSpPr>
          <p:cNvPr id="4" name="Slide Number Placeholder 3"/>
          <p:cNvSpPr>
            <a:spLocks noGrp="1"/>
          </p:cNvSpPr>
          <p:nvPr>
            <p:ph type="sldNum" sz="quarter" idx="12"/>
          </p:nvPr>
        </p:nvSpPr>
        <p:spPr/>
        <p:txBody>
          <a:bodyPr/>
          <a:lstStyle/>
          <a:p>
            <a:fld id="{928A8E13-3CD4-427D-9B58-D55C836BE0CA}" type="slidenum">
              <a:rPr lang="en-US" smtClean="0"/>
              <a:pPr/>
              <a:t>27</a:t>
            </a:fld>
            <a:endParaRPr lang="en-US" dirty="0"/>
          </a:p>
        </p:txBody>
      </p:sp>
    </p:spTree>
    <p:extLst>
      <p:ext uri="{BB962C8B-B14F-4D97-AF65-F5344CB8AC3E}">
        <p14:creationId xmlns:p14="http://schemas.microsoft.com/office/powerpoint/2010/main" val="250086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Pay attention to your limits … when they apply!</a:t>
            </a:r>
            <a:endParaRPr lang="en-US" sz="2800" dirty="0"/>
          </a:p>
        </p:txBody>
      </p:sp>
      <p:sp>
        <p:nvSpPr>
          <p:cNvPr id="3" name="Content Placeholder 2"/>
          <p:cNvSpPr>
            <a:spLocks noGrp="1"/>
          </p:cNvSpPr>
          <p:nvPr>
            <p:ph idx="1"/>
          </p:nvPr>
        </p:nvSpPr>
        <p:spPr/>
        <p:txBody>
          <a:bodyPr/>
          <a:lstStyle/>
          <a:p>
            <a:pPr>
              <a:lnSpc>
                <a:spcPct val="90000"/>
              </a:lnSpc>
              <a:buSzPct val="50000"/>
              <a:buNone/>
            </a:pPr>
            <a:r>
              <a:rPr lang="en-US" dirty="0" smtClean="0">
                <a:solidFill>
                  <a:srgbClr val="0070C0"/>
                </a:solidFill>
              </a:rPr>
              <a:t> </a:t>
            </a:r>
            <a:r>
              <a:rPr lang="en-US" sz="2400" dirty="0" smtClean="0">
                <a:solidFill>
                  <a:srgbClr val="0070C0"/>
                </a:solidFill>
              </a:rPr>
              <a:t> </a:t>
            </a:r>
            <a:endParaRPr lang="en-US" sz="2400" dirty="0">
              <a:solidFill>
                <a:srgbClr val="0070C0"/>
              </a:solidFill>
            </a:endParaRPr>
          </a:p>
        </p:txBody>
      </p:sp>
      <p:pic>
        <p:nvPicPr>
          <p:cNvPr id="3074" name="Picture 2" descr="C:\Users\Owner\Pictures\Responsi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6400800" cy="426719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28A8E13-3CD4-427D-9B58-D55C836BE0CA}" type="slidenum">
              <a:rPr lang="en-US" smtClean="0"/>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0" u="sng" dirty="0" smtClean="0"/>
              <a:t>References</a:t>
            </a:r>
            <a:endParaRPr lang="en-US" sz="4400" b="1" i="0" u="sng" dirty="0"/>
          </a:p>
        </p:txBody>
      </p:sp>
      <p:sp>
        <p:nvSpPr>
          <p:cNvPr id="3" name="Content Placeholder 2"/>
          <p:cNvSpPr>
            <a:spLocks noGrp="1"/>
          </p:cNvSpPr>
          <p:nvPr>
            <p:ph idx="1"/>
          </p:nvPr>
        </p:nvSpPr>
        <p:spPr/>
        <p:txBody>
          <a:bodyPr/>
          <a:lstStyle/>
          <a:p>
            <a:pPr>
              <a:spcBef>
                <a:spcPct val="0"/>
              </a:spcBef>
              <a:buFont typeface="Wingdings" pitchFamily="2" charset="2"/>
              <a:buChar char="§"/>
              <a:defRPr/>
            </a:pPr>
            <a:r>
              <a:rPr lang="en-US" sz="2000" u="sng" dirty="0" smtClean="0">
                <a:latin typeface="Calibri" pitchFamily="34" charset="0"/>
                <a:ea typeface="Calibri" pitchFamily="34" charset="0"/>
                <a:cs typeface="Times New Roman" pitchFamily="18" charset="0"/>
              </a:rPr>
              <a:t>American Counseling Association Code of Ethics</a:t>
            </a:r>
            <a:r>
              <a:rPr lang="en-US" sz="2000" dirty="0" smtClean="0">
                <a:latin typeface="Calibri" pitchFamily="34" charset="0"/>
                <a:ea typeface="Calibri" pitchFamily="34" charset="0"/>
                <a:cs typeface="Times New Roman" pitchFamily="18" charset="0"/>
              </a:rPr>
              <a:t>, </a:t>
            </a:r>
            <a:r>
              <a:rPr lang="en-US" sz="2000" dirty="0" smtClean="0">
                <a:latin typeface="Calibri" pitchFamily="34" charset="0"/>
                <a:ea typeface="Calibri" pitchFamily="34" charset="0"/>
                <a:cs typeface="Times New Roman" pitchFamily="18" charset="0"/>
                <a:hlinkClick r:id="rId2"/>
              </a:rPr>
              <a:t>www.counseling.org</a:t>
            </a:r>
            <a:r>
              <a:rPr lang="en-US" sz="2000" dirty="0" smtClean="0">
                <a:latin typeface="Calibri" pitchFamily="34" charset="0"/>
                <a:ea typeface="Calibri" pitchFamily="34" charset="0"/>
                <a:cs typeface="Times New Roman" pitchFamily="18" charset="0"/>
              </a:rPr>
              <a:t> , 2014</a:t>
            </a:r>
          </a:p>
          <a:p>
            <a:pPr>
              <a:spcBef>
                <a:spcPct val="0"/>
              </a:spcBef>
              <a:defRPr/>
            </a:pPr>
            <a:endParaRPr lang="en-US" sz="2000" dirty="0" smtClean="0">
              <a:latin typeface="Calibri" pitchFamily="34" charset="0"/>
              <a:ea typeface="Calibri" pitchFamily="34" charset="0"/>
              <a:cs typeface="Times New Roman" pitchFamily="18" charset="0"/>
            </a:endParaRPr>
          </a:p>
          <a:p>
            <a:pPr>
              <a:spcBef>
                <a:spcPct val="0"/>
              </a:spcBef>
              <a:buFont typeface="Wingdings" pitchFamily="2" charset="2"/>
              <a:buChar char="§"/>
              <a:defRPr/>
            </a:pPr>
            <a:r>
              <a:rPr lang="en-US" sz="2000" u="sng" dirty="0" smtClean="0">
                <a:latin typeface="Calibri" pitchFamily="34" charset="0"/>
                <a:ea typeface="Calibri" pitchFamily="34" charset="0"/>
                <a:cs typeface="Times New Roman" pitchFamily="18" charset="0"/>
              </a:rPr>
              <a:t>Program Manual</a:t>
            </a:r>
            <a:r>
              <a:rPr lang="en-US" sz="2000" dirty="0" smtClean="0">
                <a:latin typeface="Calibri" pitchFamily="34" charset="0"/>
                <a:ea typeface="Calibri" pitchFamily="34" charset="0"/>
                <a:cs typeface="Times New Roman" pitchFamily="18" charset="0"/>
              </a:rPr>
              <a:t>, </a:t>
            </a:r>
            <a:r>
              <a:rPr lang="en-US" sz="2000" u="sng" dirty="0" smtClean="0">
                <a:latin typeface="Calibri" pitchFamily="34" charset="0"/>
                <a:ea typeface="Calibri" pitchFamily="34" charset="0"/>
                <a:cs typeface="Times New Roman" pitchFamily="18" charset="0"/>
              </a:rPr>
              <a:t>Peer Support Specialist Program</a:t>
            </a:r>
            <a:r>
              <a:rPr lang="en-US" sz="2000" dirty="0" smtClean="0">
                <a:latin typeface="Calibri" pitchFamily="34" charset="0"/>
                <a:ea typeface="Calibri" pitchFamily="34" charset="0"/>
                <a:cs typeface="Times New Roman" pitchFamily="18" charset="0"/>
              </a:rPr>
              <a:t>, Louisiana Office of Behavioral Health, DHH, pp 10-11 (Peer Support Specialist Code of Ethics)</a:t>
            </a:r>
          </a:p>
          <a:p>
            <a:pPr>
              <a:spcBef>
                <a:spcPct val="0"/>
              </a:spcBef>
              <a:defRPr/>
            </a:pPr>
            <a:endParaRPr lang="en-US" sz="2000" dirty="0" smtClean="0">
              <a:latin typeface="Calibri" pitchFamily="34" charset="0"/>
              <a:ea typeface="Calibri" pitchFamily="34" charset="0"/>
              <a:cs typeface="Times New Roman" pitchFamily="18" charset="0"/>
            </a:endParaRPr>
          </a:p>
          <a:p>
            <a:pPr>
              <a:spcBef>
                <a:spcPct val="0"/>
              </a:spcBef>
              <a:buFont typeface="Wingdings" pitchFamily="2" charset="2"/>
              <a:buChar char="§"/>
              <a:defRPr/>
            </a:pPr>
            <a:r>
              <a:rPr lang="en-US" sz="2000" u="sng" dirty="0" smtClean="0">
                <a:latin typeface="Calibri" pitchFamily="34" charset="0"/>
                <a:ea typeface="Calibri" pitchFamily="34" charset="0"/>
                <a:cs typeface="Times New Roman" pitchFamily="18" charset="0"/>
              </a:rPr>
              <a:t>Ethical and Legal Issues in  Counseling</a:t>
            </a:r>
            <a:r>
              <a:rPr lang="en-US" sz="2000" dirty="0" smtClean="0">
                <a:latin typeface="Calibri" pitchFamily="34" charset="0"/>
                <a:ea typeface="Calibri" pitchFamily="34" charset="0"/>
                <a:cs typeface="Times New Roman" pitchFamily="18" charset="0"/>
              </a:rPr>
              <a:t>, A Louisiana Licensure Board update, a  presentation at the Louisiana Counseling Association Annual Conference, 2011</a:t>
            </a:r>
          </a:p>
          <a:p>
            <a:pPr>
              <a:spcBef>
                <a:spcPct val="0"/>
              </a:spcBef>
              <a:defRPr/>
            </a:pPr>
            <a:endParaRPr lang="en-US" sz="2000" dirty="0" smtClean="0">
              <a:latin typeface="Calibri" pitchFamily="34" charset="0"/>
              <a:ea typeface="Calibri" pitchFamily="34" charset="0"/>
              <a:cs typeface="Times New Roman" pitchFamily="18" charset="0"/>
            </a:endParaRPr>
          </a:p>
          <a:p>
            <a:pPr>
              <a:spcBef>
                <a:spcPct val="0"/>
              </a:spcBef>
              <a:buFont typeface="Wingdings" pitchFamily="2" charset="2"/>
              <a:buChar char="§"/>
              <a:defRPr/>
            </a:pPr>
            <a:r>
              <a:rPr lang="en-US" sz="2000" u="sng" dirty="0" smtClean="0">
                <a:latin typeface="Calibri" pitchFamily="34" charset="0"/>
                <a:ea typeface="Calibri" pitchFamily="34" charset="0"/>
                <a:cs typeface="Times New Roman" pitchFamily="18" charset="0"/>
              </a:rPr>
              <a:t>Understanding Counselor Liability Risk, Executive Summary</a:t>
            </a:r>
            <a:r>
              <a:rPr lang="en-US" sz="2000" dirty="0" smtClean="0">
                <a:latin typeface="Calibri" pitchFamily="34" charset="0"/>
                <a:ea typeface="Calibri" pitchFamily="34" charset="0"/>
                <a:cs typeface="Times New Roman" pitchFamily="18" charset="0"/>
              </a:rPr>
              <a:t>, Healthcare Providers Service Organization, </a:t>
            </a:r>
            <a:r>
              <a:rPr lang="en-US" sz="2000" dirty="0" smtClean="0">
                <a:latin typeface="Calibri" pitchFamily="34" charset="0"/>
                <a:ea typeface="Calibri" pitchFamily="34" charset="0"/>
                <a:cs typeface="Times New Roman" pitchFamily="18" charset="0"/>
                <a:hlinkClick r:id="rId3"/>
              </a:rPr>
              <a:t>www.hpso.com</a:t>
            </a:r>
            <a:r>
              <a:rPr lang="en-US" sz="2000" dirty="0" smtClean="0">
                <a:latin typeface="Calibri" pitchFamily="34" charset="0"/>
                <a:ea typeface="Calibri" pitchFamily="34" charset="0"/>
                <a:cs typeface="Times New Roman" pitchFamily="18" charset="0"/>
              </a:rPr>
              <a:t>, 2014</a:t>
            </a:r>
          </a:p>
          <a:p>
            <a:pPr>
              <a:spcBef>
                <a:spcPct val="0"/>
              </a:spcBef>
              <a:defRPr/>
            </a:pPr>
            <a:endParaRPr lang="en-US" dirty="0" smtClean="0">
              <a:latin typeface="Calibri" pitchFamily="34" charset="0"/>
              <a:ea typeface="Calibri" pitchFamily="34" charset="0"/>
              <a:cs typeface="Times New Roman" pitchFamily="18" charset="0"/>
            </a:endParaRPr>
          </a:p>
          <a:p>
            <a:pPr>
              <a:spcBef>
                <a:spcPct val="0"/>
              </a:spcBef>
              <a:buFont typeface="Wingdings" pitchFamily="2" charset="2"/>
              <a:buChar char="§"/>
              <a:defRPr/>
            </a:pPr>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0" u="sng" dirty="0" smtClean="0"/>
              <a:t>About the Presenters:</a:t>
            </a:r>
            <a:endParaRPr lang="en-US" sz="4000" b="1" i="0" u="sng"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b="1" u="sng" dirty="0" smtClean="0"/>
              <a:t>Foley Nash, LPC-S, LMFT-BAS  </a:t>
            </a:r>
            <a:r>
              <a:rPr lang="en-US" dirty="0" smtClean="0"/>
              <a:t>is a Licensed Professional Counselor, a Licensed Marriage &amp; Family Therapist, &amp; a clinical supervisor for both disciplines.  Foley is a former </a:t>
            </a:r>
            <a:r>
              <a:rPr lang="en-US" u="sng" dirty="0" smtClean="0"/>
              <a:t>President </a:t>
            </a:r>
            <a:r>
              <a:rPr lang="en-US" dirty="0" smtClean="0"/>
              <a:t>(2005-2007) of the </a:t>
            </a:r>
            <a:r>
              <a:rPr lang="en-US" u="sng" dirty="0" smtClean="0"/>
              <a:t>Louisiana Mental Health Counselors Association </a:t>
            </a:r>
            <a:r>
              <a:rPr lang="en-US" dirty="0" smtClean="0"/>
              <a:t>(LMHCA), &amp; a former </a:t>
            </a:r>
            <a:r>
              <a:rPr lang="en-US" u="sng" dirty="0" smtClean="0"/>
              <a:t>Chair</a:t>
            </a:r>
            <a:r>
              <a:rPr lang="en-US" dirty="0" smtClean="0"/>
              <a:t> of both the </a:t>
            </a:r>
            <a:r>
              <a:rPr lang="en-US" u="sng" dirty="0" smtClean="0"/>
              <a:t>Ethics</a:t>
            </a:r>
            <a:r>
              <a:rPr lang="en-US" dirty="0" smtClean="0"/>
              <a:t> &amp; the </a:t>
            </a:r>
            <a:r>
              <a:rPr lang="en-US" u="sng" dirty="0" smtClean="0"/>
              <a:t>Government Relations Committees </a:t>
            </a:r>
            <a:r>
              <a:rPr lang="en-US" dirty="0" smtClean="0"/>
              <a:t>for the </a:t>
            </a:r>
            <a:r>
              <a:rPr lang="en-US" u="sng" dirty="0" smtClean="0"/>
              <a:t>Louisiana Counseling Association </a:t>
            </a:r>
            <a:r>
              <a:rPr lang="en-US" dirty="0" smtClean="0"/>
              <a:t>(LCA)</a:t>
            </a:r>
            <a:r>
              <a:rPr lang="en-US" u="sng" dirty="0" smtClean="0"/>
              <a:t>.</a:t>
            </a:r>
            <a:r>
              <a:rPr lang="en-US" dirty="0" smtClean="0"/>
              <a:t>   In practice since 1984, &amp; formerly the </a:t>
            </a:r>
            <a:r>
              <a:rPr lang="en-US" u="sng" dirty="0" smtClean="0"/>
              <a:t>Children’s System Administrator</a:t>
            </a:r>
            <a:r>
              <a:rPr lang="en-US" dirty="0" smtClean="0"/>
              <a:t> of the </a:t>
            </a:r>
            <a:r>
              <a:rPr lang="en-US" u="sng" dirty="0" smtClean="0"/>
              <a:t>LBHP</a:t>
            </a:r>
            <a:r>
              <a:rPr lang="en-US" dirty="0" smtClean="0"/>
              <a:t> under </a:t>
            </a:r>
            <a:r>
              <a:rPr lang="en-US" u="sng" dirty="0" smtClean="0"/>
              <a:t>Magellan</a:t>
            </a:r>
            <a:r>
              <a:rPr lang="en-US" dirty="0" smtClean="0"/>
              <a:t>, he </a:t>
            </a:r>
            <a:r>
              <a:rPr lang="en-US" dirty="0"/>
              <a:t>is currently the </a:t>
            </a:r>
            <a:r>
              <a:rPr lang="en-US" b="1" u="sng" dirty="0"/>
              <a:t>Director of Behavioral Health</a:t>
            </a:r>
            <a:r>
              <a:rPr lang="en-US" dirty="0"/>
              <a:t> for </a:t>
            </a:r>
            <a:r>
              <a:rPr lang="en-US" u="sng" dirty="0"/>
              <a:t>Aetna Better Health of Louisiana</a:t>
            </a:r>
            <a:r>
              <a:rPr lang="en-US" dirty="0"/>
              <a:t>.</a:t>
            </a:r>
            <a:endParaRPr lang="en-US" u="sng" dirty="0" smtClean="0"/>
          </a:p>
          <a:p>
            <a:endParaRPr lang="en-US" dirty="0" smtClean="0"/>
          </a:p>
          <a:p>
            <a:r>
              <a:rPr lang="en-US" dirty="0" smtClean="0"/>
              <a:t>Foley &amp; his wife Glenda have been dually certified as both foster &amp; adoptive parents.  Natives of northeast Louisiana (Monroe area), Foley &amp; Glenda have also lived in Lafayette (1990-2001), &amp; in Slidell (2001-2012), &amp; relocated to Baton Rouge in 2013.  They have one son, now 30, whom they adopted from foster care  when he was age six.  They have both worked closely over the years with the problems that stem from his early childhood abuse (&amp; early ACEs): Bipolar Disorder, Attachment Disorder, Conduct Disorder, ADHD, PTSD, &amp; Pervasive Developmental (ASD) issues.</a:t>
            </a:r>
          </a:p>
          <a:p>
            <a:endParaRPr lang="en-US" dirty="0" smtClean="0"/>
          </a:p>
          <a:p>
            <a:r>
              <a:rPr lang="en-US" dirty="0" smtClean="0"/>
              <a:t>As a result of his history &amp; education, Foley has considerable experience working at various levels with both the clinical &amp; the family issues impacting the Medicaid-eligible population of Louisiana, as well as the related ethical considerations. </a:t>
            </a:r>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0" u="sng" dirty="0" smtClean="0"/>
              <a:t>Q &amp; A:</a:t>
            </a:r>
            <a:endParaRPr lang="en-US" sz="5400" b="1" i="0" u="sng" dirty="0"/>
          </a:p>
        </p:txBody>
      </p:sp>
      <p:sp>
        <p:nvSpPr>
          <p:cNvPr id="3" name="Content Placeholder 2"/>
          <p:cNvSpPr>
            <a:spLocks noGrp="1"/>
          </p:cNvSpPr>
          <p:nvPr>
            <p:ph idx="1"/>
          </p:nvPr>
        </p:nvSpPr>
        <p:spPr/>
        <p:txBody>
          <a:bodyPr>
            <a:normAutofit/>
          </a:bodyPr>
          <a:lstStyle/>
          <a:p>
            <a:pPr algn="ctr"/>
            <a:r>
              <a:rPr lang="en-US" sz="4400" b="1" u="sng" dirty="0" smtClean="0"/>
              <a:t>Questions  &amp; Answers</a:t>
            </a:r>
          </a:p>
          <a:p>
            <a:pPr algn="ctr"/>
            <a:endParaRPr lang="en-US" sz="4400" b="1" u="sng" dirty="0" smtClean="0"/>
          </a:p>
          <a:p>
            <a:pPr algn="ctr"/>
            <a:r>
              <a:rPr lang="en-US" sz="4400" b="1" u="sng" dirty="0" smtClean="0"/>
              <a:t>Discussion, &amp; Action Steps</a:t>
            </a:r>
          </a:p>
          <a:p>
            <a:pPr algn="ctr"/>
            <a:r>
              <a:rPr lang="en-US" sz="4400" b="1" u="sng" dirty="0" smtClean="0"/>
              <a:t>(What will you change?)</a:t>
            </a:r>
            <a:endParaRPr lang="en-US" sz="4400" b="1" u="sng"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62800" cy="685800"/>
          </a:xfrm>
        </p:spPr>
        <p:txBody>
          <a:bodyPr>
            <a:normAutofit fontScale="90000"/>
          </a:bodyPr>
          <a:lstStyle/>
          <a:p>
            <a:r>
              <a:rPr lang="en-US" sz="4900" b="1" i="0" u="sng" dirty="0" smtClean="0"/>
              <a:t>Contact Information </a:t>
            </a:r>
            <a:r>
              <a:rPr lang="en-US" sz="4900" b="1" i="0" u="sng" dirty="0" smtClean="0">
                <a:solidFill>
                  <a:schemeClr val="tx1"/>
                </a:solidFill>
              </a:rPr>
              <a:t/>
            </a:r>
            <a:br>
              <a:rPr lang="en-US" sz="4900" b="1" i="0" u="sng" dirty="0" smtClean="0">
                <a:solidFill>
                  <a:schemeClr val="tx1"/>
                </a:solidFill>
              </a:rPr>
            </a:br>
            <a:r>
              <a:rPr lang="en-US" sz="2800" dirty="0" smtClean="0">
                <a:solidFill>
                  <a:schemeClr val="tx1"/>
                </a:solidFill>
              </a:rPr>
              <a:t/>
            </a:r>
            <a:br>
              <a:rPr lang="en-US" sz="2800" dirty="0" smtClean="0">
                <a:solidFill>
                  <a:schemeClr val="tx1"/>
                </a:solidFill>
              </a:rPr>
            </a:br>
            <a:r>
              <a:rPr lang="en-US" sz="3600" dirty="0" smtClean="0"/>
              <a:t>  </a:t>
            </a:r>
            <a:endParaRPr lang="en-US" sz="3600" dirty="0">
              <a:solidFill>
                <a:srgbClr val="0070C0"/>
              </a:solidFill>
            </a:endParaRPr>
          </a:p>
        </p:txBody>
      </p:sp>
      <p:sp>
        <p:nvSpPr>
          <p:cNvPr id="3" name="Content Placeholder 2"/>
          <p:cNvSpPr>
            <a:spLocks noGrp="1"/>
          </p:cNvSpPr>
          <p:nvPr>
            <p:ph idx="1"/>
          </p:nvPr>
        </p:nvSpPr>
        <p:spPr>
          <a:xfrm>
            <a:off x="838200" y="1219200"/>
            <a:ext cx="7467600" cy="4160839"/>
          </a:xfrm>
        </p:spPr>
        <p:txBody>
          <a:bodyPr>
            <a:normAutofit/>
          </a:bodyPr>
          <a:lstStyle/>
          <a:p>
            <a:pPr algn="ctr">
              <a:buNone/>
            </a:pPr>
            <a:r>
              <a:rPr lang="en-US" sz="3500" b="1" dirty="0" smtClean="0">
                <a:solidFill>
                  <a:schemeClr val="bg1"/>
                </a:solidFill>
              </a:rPr>
              <a:t>Foley L. Nash, LPC-S, LMFT-BAS</a:t>
            </a:r>
          </a:p>
          <a:p>
            <a:pPr algn="ctr">
              <a:buNone/>
            </a:pPr>
            <a:r>
              <a:rPr lang="en-US" sz="2600" dirty="0" smtClean="0">
                <a:solidFill>
                  <a:schemeClr val="bg1"/>
                </a:solidFill>
              </a:rPr>
              <a:t>Director of Behavioral Health, ABHLA</a:t>
            </a:r>
          </a:p>
          <a:p>
            <a:pPr algn="ctr">
              <a:buNone/>
            </a:pPr>
            <a:r>
              <a:rPr lang="en-US" sz="2600" dirty="0" smtClean="0">
                <a:solidFill>
                  <a:schemeClr val="bg1"/>
                </a:solidFill>
              </a:rPr>
              <a:t>504-667-4610 (Direct)   </a:t>
            </a:r>
            <a:r>
              <a:rPr lang="en-US" sz="2400" dirty="0" smtClean="0">
                <a:solidFill>
                  <a:schemeClr val="accent1"/>
                </a:solidFill>
                <a:hlinkClick r:id="rId2"/>
              </a:rPr>
              <a:t>NashF@aetna.com</a:t>
            </a:r>
            <a:r>
              <a:rPr lang="en-US" sz="2400" dirty="0" smtClean="0">
                <a:solidFill>
                  <a:schemeClr val="accent1"/>
                </a:solidFill>
              </a:rPr>
              <a:t> </a:t>
            </a:r>
          </a:p>
          <a:p>
            <a:pPr algn="ctr">
              <a:buNone/>
            </a:pPr>
            <a:endParaRPr lang="en-US" sz="3500" b="1" dirty="0" smtClean="0">
              <a:solidFill>
                <a:schemeClr val="bg1"/>
              </a:solidFill>
            </a:endParaRPr>
          </a:p>
          <a:p>
            <a:pPr algn="ctr">
              <a:buNone/>
            </a:pPr>
            <a:r>
              <a:rPr lang="en-US" sz="3500" b="1" dirty="0" smtClean="0">
                <a:solidFill>
                  <a:schemeClr val="bg1"/>
                </a:solidFill>
              </a:rPr>
              <a:t>Carla Neely, PRSS</a:t>
            </a:r>
          </a:p>
          <a:p>
            <a:pPr algn="ctr"/>
            <a:r>
              <a:rPr lang="en-US" sz="2400" dirty="0" smtClean="0">
                <a:solidFill>
                  <a:schemeClr val="bg1"/>
                </a:solidFill>
              </a:rPr>
              <a:t>Recovery and Resiliency Administrator, ABHLA</a:t>
            </a:r>
          </a:p>
          <a:p>
            <a:pPr algn="ctr"/>
            <a:r>
              <a:rPr lang="en-US" sz="2400" dirty="0" smtClean="0">
                <a:solidFill>
                  <a:schemeClr val="bg1"/>
                </a:solidFill>
              </a:rPr>
              <a:t>504-402-2817, </a:t>
            </a:r>
            <a:r>
              <a:rPr lang="en-US" sz="2400" dirty="0" smtClean="0">
                <a:solidFill>
                  <a:schemeClr val="bg1"/>
                </a:solidFill>
                <a:hlinkClick r:id="rId3"/>
              </a:rPr>
              <a:t>NeelyC1@aetna.com</a:t>
            </a:r>
            <a:endParaRPr lang="en-US" sz="2400" dirty="0" smtClean="0">
              <a:solidFill>
                <a:schemeClr val="bg1"/>
              </a:solidFill>
            </a:endParaRPr>
          </a:p>
          <a:p>
            <a:pPr algn="ctr"/>
            <a:endParaRPr lang="en-US" sz="2400" dirty="0" smtClean="0">
              <a:solidFill>
                <a:schemeClr val="bg1"/>
              </a:solidFill>
            </a:endParaRPr>
          </a:p>
          <a:p>
            <a:pPr algn="ctr"/>
            <a:endParaRPr lang="en-US" sz="2400" b="1" dirty="0">
              <a:solidFill>
                <a:schemeClr val="bg1"/>
              </a:solidFill>
            </a:endParaRPr>
          </a:p>
          <a:p>
            <a:pPr>
              <a:buNone/>
            </a:pPr>
            <a:endParaRPr lang="en-US" sz="2400" dirty="0">
              <a:solidFill>
                <a:srgbClr val="0070C0"/>
              </a:solidFill>
            </a:endParaRPr>
          </a:p>
        </p:txBody>
      </p:sp>
      <p:sp>
        <p:nvSpPr>
          <p:cNvPr id="4" name="Slide Number Placeholder 3"/>
          <p:cNvSpPr>
            <a:spLocks noGrp="1"/>
          </p:cNvSpPr>
          <p:nvPr>
            <p:ph type="sldNum" sz="quarter" idx="12"/>
          </p:nvPr>
        </p:nvSpPr>
        <p:spPr/>
        <p:txBody>
          <a:bodyPr/>
          <a:lstStyle/>
          <a:p>
            <a:fld id="{928A8E13-3CD4-427D-9B58-D55C836BE0CA}" type="slidenum">
              <a:rPr lang="en-US" smtClean="0"/>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chemeClr val="bg1"/>
                </a:solidFill>
              </a:rPr>
              <a:t>Thank You for Your Time!</a:t>
            </a:r>
            <a:br>
              <a:rPr lang="en-US" dirty="0" smtClean="0">
                <a:solidFill>
                  <a:schemeClr val="bg1"/>
                </a:solidFill>
              </a:rPr>
            </a:br>
            <a:r>
              <a:rPr lang="en-US" dirty="0" smtClean="0">
                <a:solidFill>
                  <a:schemeClr val="bg1"/>
                </a:solidFill>
              </a:rPr>
              <a:t>We Hope You Find the Information Useful!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0" u="sng" dirty="0" smtClean="0"/>
              <a:t> About </a:t>
            </a:r>
            <a:r>
              <a:rPr lang="en-US" sz="3600" b="1" i="0" u="sng" dirty="0"/>
              <a:t>the Presenters:</a:t>
            </a: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sz="2400" dirty="0" smtClean="0"/>
              <a:t>Carla Neely, </a:t>
            </a:r>
            <a:r>
              <a:rPr lang="en-US" sz="2400" b="1" u="sng" dirty="0" smtClean="0"/>
              <a:t>Recovery </a:t>
            </a:r>
            <a:r>
              <a:rPr lang="en-US" sz="2400" b="1" u="sng" dirty="0"/>
              <a:t>and Resiliency </a:t>
            </a:r>
            <a:r>
              <a:rPr lang="en-US" sz="2400" b="1" u="sng" dirty="0" smtClean="0"/>
              <a:t>Administrator</a:t>
            </a:r>
            <a:r>
              <a:rPr lang="en-US" sz="2400" dirty="0" smtClean="0"/>
              <a:t>, Aetna </a:t>
            </a:r>
            <a:r>
              <a:rPr lang="en-US" sz="2400" dirty="0"/>
              <a:t>Better Health of </a:t>
            </a:r>
            <a:r>
              <a:rPr lang="en-US" sz="2400" dirty="0" smtClean="0"/>
              <a:t>Louisiana, PRSS</a:t>
            </a:r>
            <a:endParaRPr lang="en-US" sz="2400" dirty="0"/>
          </a:p>
          <a:p>
            <a:r>
              <a:rPr lang="en-US" sz="2400" dirty="0"/>
              <a:t> </a:t>
            </a:r>
          </a:p>
          <a:p>
            <a:r>
              <a:rPr lang="en-US" sz="2400" dirty="0"/>
              <a:t>Carla is a native of Philadelphia, Pennsylvania, who relocated to Baton Rouge in February, 2012 to assume the position of </a:t>
            </a:r>
            <a:r>
              <a:rPr lang="en-US" sz="2400" b="1" u="sng" dirty="0"/>
              <a:t>Recovery and Resiliency Coordinator</a:t>
            </a:r>
            <a:r>
              <a:rPr lang="en-US" sz="2400" dirty="0"/>
              <a:t> for Magellan Behavioral Health.  As such, she created and implemented the </a:t>
            </a:r>
            <a:r>
              <a:rPr lang="en-US" sz="2400" u="sng" dirty="0"/>
              <a:t>Peer Support Whole Health and Resiliency</a:t>
            </a:r>
            <a:r>
              <a:rPr lang="en-US" sz="2400" dirty="0"/>
              <a:t> wellness </a:t>
            </a:r>
            <a:r>
              <a:rPr lang="en-US" sz="2400" dirty="0" smtClean="0"/>
              <a:t>initiative, </a:t>
            </a:r>
            <a:r>
              <a:rPr lang="en-US" sz="2400" dirty="0"/>
              <a:t>and supported and helped grow the </a:t>
            </a:r>
            <a:r>
              <a:rPr lang="en-US" sz="2400" u="sng" dirty="0"/>
              <a:t>Louisiana </a:t>
            </a:r>
            <a:r>
              <a:rPr lang="en-US" sz="2400" u="sng" dirty="0" err="1"/>
              <a:t>WarmLine</a:t>
            </a:r>
            <a:r>
              <a:rPr lang="en-US" sz="2400" u="sng" dirty="0"/>
              <a:t>. </a:t>
            </a:r>
            <a:r>
              <a:rPr lang="en-US" sz="2400" dirty="0"/>
              <a:t>Both initiatives were targeted to the peer community to support holistic health.</a:t>
            </a:r>
          </a:p>
          <a:p>
            <a:r>
              <a:rPr lang="en-US" sz="2400" dirty="0"/>
              <a:t> </a:t>
            </a:r>
          </a:p>
          <a:p>
            <a:r>
              <a:rPr lang="en-US" sz="2400" dirty="0"/>
              <a:t>Currently, as the </a:t>
            </a:r>
            <a:r>
              <a:rPr lang="en-US" sz="2400" b="1" u="sng" dirty="0"/>
              <a:t>Recovery and Resiliency Administrator </a:t>
            </a:r>
            <a:r>
              <a:rPr lang="en-US" sz="2400" dirty="0"/>
              <a:t>for Aetna Better Health of </a:t>
            </a:r>
            <a:r>
              <a:rPr lang="en-US" sz="2400" dirty="0" smtClean="0"/>
              <a:t>Louisiana, </a:t>
            </a:r>
            <a:r>
              <a:rPr lang="en-US" sz="2400" dirty="0"/>
              <a:t>Carla co-chairs the </a:t>
            </a:r>
            <a:r>
              <a:rPr lang="en-US" sz="2400" u="sng" dirty="0"/>
              <a:t>Aetna Better Health of Louisiana Advocacy Advisory Committee</a:t>
            </a:r>
            <a:r>
              <a:rPr lang="en-US" sz="2400" dirty="0"/>
              <a:t>, and works on projects as diverse as </a:t>
            </a:r>
            <a:r>
              <a:rPr lang="en-US" sz="2400" u="sng" dirty="0"/>
              <a:t>healthcare equity </a:t>
            </a:r>
            <a:r>
              <a:rPr lang="en-US" sz="2400" dirty="0"/>
              <a:t>and expanding the knowledge and accessibility of peer support, and the </a:t>
            </a:r>
            <a:r>
              <a:rPr lang="en-US" sz="2400" u="sng" dirty="0"/>
              <a:t>incorporation </a:t>
            </a:r>
            <a:r>
              <a:rPr lang="en-US" sz="2400" u="sng" dirty="0" smtClean="0"/>
              <a:t>of </a:t>
            </a:r>
            <a:r>
              <a:rPr lang="en-US" sz="2400" u="sng" dirty="0"/>
              <a:t>recovery and resiliency principles in a fully integrated system of care</a:t>
            </a:r>
            <a:r>
              <a:rPr lang="en-US" sz="2400" dirty="0"/>
              <a:t>. </a:t>
            </a:r>
          </a:p>
          <a:p>
            <a:endParaRPr lang="en-US" sz="2400" dirty="0" smtClean="0"/>
          </a:p>
          <a:p>
            <a:endParaRPr lang="en-US" sz="2400" dirty="0" smtClean="0"/>
          </a:p>
          <a:p>
            <a:endParaRPr lang="en-US" sz="2400" dirty="0" smtClean="0"/>
          </a:p>
          <a:p>
            <a:endParaRPr lang="en-US"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62800" cy="609600"/>
          </a:xfrm>
        </p:spPr>
        <p:txBody>
          <a:bodyPr/>
          <a:lstStyle/>
          <a:p>
            <a:pPr algn="ctr"/>
            <a:r>
              <a:rPr lang="en-US" sz="4000" b="1" i="0" u="sng" dirty="0" smtClean="0"/>
              <a:t> Learning Objectives</a:t>
            </a:r>
            <a:endParaRPr lang="en-US" sz="4000" b="1" i="0" u="sng" dirty="0"/>
          </a:p>
        </p:txBody>
      </p:sp>
      <p:sp>
        <p:nvSpPr>
          <p:cNvPr id="3" name="Content Placeholder 2"/>
          <p:cNvSpPr>
            <a:spLocks noGrp="1"/>
          </p:cNvSpPr>
          <p:nvPr>
            <p:ph idx="1"/>
          </p:nvPr>
        </p:nvSpPr>
        <p:spPr>
          <a:xfrm>
            <a:off x="457200" y="1066800"/>
            <a:ext cx="7620000" cy="5059363"/>
          </a:xfrm>
        </p:spPr>
        <p:txBody>
          <a:bodyPr>
            <a:normAutofit/>
          </a:bodyPr>
          <a:lstStyle/>
          <a:p>
            <a:pPr marL="457200" indent="-287338">
              <a:buClrTx/>
              <a:defRPr/>
            </a:pPr>
            <a:r>
              <a:rPr lang="en-US" sz="2400" dirty="0" smtClean="0">
                <a:solidFill>
                  <a:schemeClr val="bg1"/>
                </a:solidFill>
              </a:rPr>
              <a:t>As a result of attending this activity, participants will be able to describe the following items, and use them as needed to increase their ability to identify &amp; avoid (or manage) ethical challenges in future. </a:t>
            </a:r>
          </a:p>
          <a:p>
            <a:pPr marL="457200" indent="-287338">
              <a:buClrTx/>
              <a:defRPr/>
            </a:pPr>
            <a:endParaRPr lang="en-US" sz="2400" dirty="0" smtClean="0">
              <a:solidFill>
                <a:schemeClr val="bg1"/>
              </a:solidFill>
            </a:endParaRPr>
          </a:p>
          <a:p>
            <a:pPr marL="627062" indent="-457200">
              <a:buClrTx/>
              <a:buFont typeface="+mj-lt"/>
              <a:buAutoNum type="arabicPeriod"/>
              <a:defRPr/>
            </a:pPr>
            <a:r>
              <a:rPr lang="en-US" sz="2400" dirty="0" smtClean="0">
                <a:solidFill>
                  <a:schemeClr val="bg1"/>
                </a:solidFill>
              </a:rPr>
              <a:t>The </a:t>
            </a:r>
            <a:r>
              <a:rPr lang="en-US" sz="2400" u="sng" dirty="0" smtClean="0">
                <a:solidFill>
                  <a:schemeClr val="bg1"/>
                </a:solidFill>
              </a:rPr>
              <a:t>C</a:t>
            </a:r>
            <a:r>
              <a:rPr lang="en-US" sz="2400" b="1" u="sng" dirty="0" smtClean="0">
                <a:solidFill>
                  <a:schemeClr val="bg1"/>
                </a:solidFill>
              </a:rPr>
              <a:t>ommon Elements </a:t>
            </a:r>
            <a:r>
              <a:rPr lang="en-US" sz="2400" dirty="0" smtClean="0">
                <a:solidFill>
                  <a:schemeClr val="bg1"/>
                </a:solidFill>
              </a:rPr>
              <a:t>of a Code of Ethics</a:t>
            </a:r>
          </a:p>
          <a:p>
            <a:pPr marL="627062" indent="-457200">
              <a:buClrTx/>
              <a:buFont typeface="+mj-lt"/>
              <a:buAutoNum type="arabicPeriod"/>
              <a:defRPr/>
            </a:pPr>
            <a:r>
              <a:rPr lang="en-US" sz="2400" dirty="0" smtClean="0">
                <a:solidFill>
                  <a:schemeClr val="bg1"/>
                </a:solidFill>
              </a:rPr>
              <a:t>The </a:t>
            </a:r>
            <a:r>
              <a:rPr lang="en-US" sz="2400" u="sng" dirty="0" smtClean="0">
                <a:solidFill>
                  <a:schemeClr val="bg1"/>
                </a:solidFill>
              </a:rPr>
              <a:t>C</a:t>
            </a:r>
            <a:r>
              <a:rPr lang="en-US" sz="2400" b="1" u="sng" dirty="0" smtClean="0">
                <a:solidFill>
                  <a:schemeClr val="bg1"/>
                </a:solidFill>
              </a:rPr>
              <a:t>ore Values &amp; Principles </a:t>
            </a:r>
            <a:r>
              <a:rPr lang="en-US" sz="2400" dirty="0" smtClean="0">
                <a:solidFill>
                  <a:schemeClr val="bg1"/>
                </a:solidFill>
              </a:rPr>
              <a:t>of  a Code of Ethics</a:t>
            </a:r>
          </a:p>
          <a:p>
            <a:pPr marL="627062" indent="-457200">
              <a:buClrTx/>
              <a:buFont typeface="+mj-lt"/>
              <a:buAutoNum type="arabicPeriod"/>
              <a:defRPr/>
            </a:pPr>
            <a:r>
              <a:rPr lang="en-US" sz="2400" dirty="0" smtClean="0">
                <a:solidFill>
                  <a:schemeClr val="bg1"/>
                </a:solidFill>
              </a:rPr>
              <a:t>The </a:t>
            </a:r>
            <a:r>
              <a:rPr lang="en-US" sz="2400" b="1" u="sng" dirty="0" smtClean="0">
                <a:solidFill>
                  <a:schemeClr val="bg1"/>
                </a:solidFill>
              </a:rPr>
              <a:t>Code of Ethics for La. Peer Support Specialists</a:t>
            </a:r>
          </a:p>
          <a:p>
            <a:pPr marL="627062" indent="-457200">
              <a:buClrTx/>
              <a:buFont typeface="+mj-lt"/>
              <a:buAutoNum type="arabicPeriod"/>
              <a:defRPr/>
            </a:pPr>
            <a:r>
              <a:rPr lang="en-US" sz="2400" dirty="0" smtClean="0">
                <a:solidFill>
                  <a:schemeClr val="bg1"/>
                </a:solidFill>
              </a:rPr>
              <a:t>A </a:t>
            </a:r>
            <a:r>
              <a:rPr lang="en-US" sz="2400" b="1" u="sng" dirty="0" smtClean="0">
                <a:solidFill>
                  <a:schemeClr val="bg1"/>
                </a:solidFill>
              </a:rPr>
              <a:t>General Model for Ethical Decision-Making</a:t>
            </a:r>
          </a:p>
          <a:p>
            <a:pPr marL="627062" indent="-457200">
              <a:buClrTx/>
              <a:buFont typeface="+mj-lt"/>
              <a:buAutoNum type="arabicPeriod"/>
              <a:defRPr/>
            </a:pPr>
            <a:r>
              <a:rPr lang="en-US" sz="2400" b="1" u="sng" dirty="0" smtClean="0">
                <a:solidFill>
                  <a:schemeClr val="bg1"/>
                </a:solidFill>
              </a:rPr>
              <a:t>Common Ethical Challenges</a:t>
            </a:r>
            <a:r>
              <a:rPr lang="en-US" sz="2400" dirty="0" smtClean="0">
                <a:solidFill>
                  <a:schemeClr val="bg1"/>
                </a:solidFill>
              </a:rPr>
              <a:t>, &amp; </a:t>
            </a:r>
            <a:r>
              <a:rPr lang="en-US" sz="2400" b="1" u="sng" dirty="0" smtClean="0">
                <a:solidFill>
                  <a:schemeClr val="bg1"/>
                </a:solidFill>
              </a:rPr>
              <a:t>Approaches to Address Them </a:t>
            </a:r>
          </a:p>
          <a:p>
            <a:pPr marL="169862" indent="0">
              <a:buClrTx/>
              <a:buNone/>
              <a:defRPr/>
            </a:pPr>
            <a:r>
              <a:rPr lang="en-US" sz="2400" dirty="0" smtClean="0">
                <a:solidFill>
                  <a:srgbClr val="0070C0"/>
                </a:solidFill>
              </a:rPr>
              <a:t>                  </a:t>
            </a:r>
            <a:endParaRPr lang="en-US" dirty="0"/>
          </a:p>
        </p:txBody>
      </p:sp>
      <p:sp>
        <p:nvSpPr>
          <p:cNvPr id="4" name="Slide Number Placeholder 3"/>
          <p:cNvSpPr>
            <a:spLocks noGrp="1"/>
          </p:cNvSpPr>
          <p:nvPr>
            <p:ph type="sldNum" sz="quarter" idx="12"/>
          </p:nvPr>
        </p:nvSpPr>
        <p:spPr/>
        <p:txBody>
          <a:bodyPr/>
          <a:lstStyle/>
          <a:p>
            <a:fld id="{928A8E13-3CD4-427D-9B58-D55C836BE0CA}"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0" u="sng" dirty="0" smtClean="0"/>
              <a:t>Why have a Code of Ethics?</a:t>
            </a:r>
            <a:endParaRPr lang="en-US" sz="3600" b="1" i="0" u="sng" dirty="0"/>
          </a:p>
        </p:txBody>
      </p:sp>
      <p:sp>
        <p:nvSpPr>
          <p:cNvPr id="3" name="Content Placeholder 2"/>
          <p:cNvSpPr>
            <a:spLocks noGrp="1"/>
          </p:cNvSpPr>
          <p:nvPr>
            <p:ph idx="1"/>
          </p:nvPr>
        </p:nvSpPr>
        <p:spPr/>
        <p:txBody>
          <a:bodyPr>
            <a:normAutofit lnSpcReduction="10000"/>
          </a:bodyPr>
          <a:lstStyle/>
          <a:p>
            <a:r>
              <a:rPr lang="en-US" sz="2400" dirty="0" smtClean="0"/>
              <a:t>The </a:t>
            </a:r>
            <a:r>
              <a:rPr lang="en-US" sz="2400" u="sng" dirty="0" smtClean="0"/>
              <a:t>principles</a:t>
            </a:r>
            <a:r>
              <a:rPr lang="en-US" sz="2400" dirty="0" smtClean="0"/>
              <a:t> in Louisiana’s Peer Support Specialist Code of Ethics </a:t>
            </a:r>
            <a:r>
              <a:rPr lang="en-US" sz="2400" u="sng" dirty="0" smtClean="0"/>
              <a:t>guide</a:t>
            </a:r>
            <a:r>
              <a:rPr lang="en-US" sz="2400" dirty="0" smtClean="0"/>
              <a:t> Certified Peer Support Specialists in their various </a:t>
            </a:r>
          </a:p>
          <a:p>
            <a:endParaRPr lang="en-US" sz="2400" dirty="0" smtClean="0"/>
          </a:p>
          <a:p>
            <a:pPr marL="342900" indent="-342900">
              <a:buAutoNum type="arabicParenBoth"/>
            </a:pPr>
            <a:r>
              <a:rPr lang="en-US" sz="2400" dirty="0" smtClean="0"/>
              <a:t> </a:t>
            </a:r>
            <a:r>
              <a:rPr lang="en-US" sz="2400" b="1" dirty="0" smtClean="0"/>
              <a:t>roles</a:t>
            </a:r>
            <a:r>
              <a:rPr lang="en-US" sz="2400" dirty="0" smtClean="0"/>
              <a:t>, </a:t>
            </a:r>
          </a:p>
          <a:p>
            <a:pPr marL="342900" indent="-342900">
              <a:buAutoNum type="arabicParenBoth"/>
            </a:pPr>
            <a:endParaRPr lang="en-US" sz="2400" dirty="0" smtClean="0"/>
          </a:p>
          <a:p>
            <a:pPr marL="342900" indent="-342900">
              <a:buAutoNum type="arabicParenBoth"/>
            </a:pPr>
            <a:r>
              <a:rPr lang="en-US" sz="2400" dirty="0" smtClean="0"/>
              <a:t> </a:t>
            </a:r>
            <a:r>
              <a:rPr lang="en-US" sz="2400" b="1" dirty="0" smtClean="0"/>
              <a:t>relationships</a:t>
            </a:r>
            <a:r>
              <a:rPr lang="en-US" sz="2400" dirty="0" smtClean="0"/>
              <a:t>, &amp; </a:t>
            </a:r>
          </a:p>
          <a:p>
            <a:pPr marL="342900" indent="-342900">
              <a:buAutoNum type="arabicParenBoth"/>
            </a:pPr>
            <a:endParaRPr lang="en-US" sz="2400" dirty="0" smtClean="0"/>
          </a:p>
          <a:p>
            <a:pPr marL="342900" indent="-342900">
              <a:buAutoNum type="arabicParenBoth"/>
            </a:pPr>
            <a:r>
              <a:rPr lang="en-US" sz="2400" dirty="0" smtClean="0"/>
              <a:t> </a:t>
            </a:r>
            <a:r>
              <a:rPr lang="en-US" sz="2400" b="1" dirty="0" smtClean="0"/>
              <a:t>levels of responsibility </a:t>
            </a:r>
            <a:r>
              <a:rPr lang="en-US" sz="2400" dirty="0" smtClean="0"/>
              <a:t>in which they function professionally.</a:t>
            </a:r>
          </a:p>
          <a:p>
            <a:endParaRPr lang="en-US" dirty="0" smtClean="0"/>
          </a:p>
          <a:p>
            <a:r>
              <a:rPr lang="en-US" sz="2400" dirty="0" smtClean="0"/>
              <a:t>AND: help to </a:t>
            </a:r>
            <a:r>
              <a:rPr lang="en-US" sz="2400" u="sng" dirty="0" smtClean="0"/>
              <a:t>preserve</a:t>
            </a:r>
            <a:r>
              <a:rPr lang="en-US" sz="2400" dirty="0" smtClean="0"/>
              <a:t> </a:t>
            </a:r>
            <a:r>
              <a:rPr lang="en-US" sz="2400" u="sng" dirty="0" smtClean="0"/>
              <a:t>objective</a:t>
            </a:r>
            <a:r>
              <a:rPr lang="en-US" sz="2400" dirty="0" smtClean="0"/>
              <a:t> &amp; </a:t>
            </a:r>
            <a:r>
              <a:rPr lang="en-US" sz="2400" u="sng" dirty="0" smtClean="0"/>
              <a:t>professional </a:t>
            </a:r>
          </a:p>
          <a:p>
            <a:r>
              <a:rPr lang="en-US" sz="2400" dirty="0" smtClean="0"/>
              <a:t>           </a:t>
            </a:r>
            <a:r>
              <a:rPr lang="en-US" sz="2400" u="sng" dirty="0" smtClean="0"/>
              <a:t>relationships</a:t>
            </a:r>
            <a:r>
              <a:rPr lang="en-US" sz="2400" dirty="0" smtClean="0"/>
              <a:t>  with peers that they serve.)</a:t>
            </a:r>
            <a:endParaRPr lang="en-US" sz="2400"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6</a:t>
            </a:fld>
            <a:endParaRPr lang="en-US" dirty="0"/>
          </a:p>
        </p:txBody>
      </p:sp>
    </p:spTree>
    <p:extLst>
      <p:ext uri="{BB962C8B-B14F-4D97-AF65-F5344CB8AC3E}">
        <p14:creationId xmlns:p14="http://schemas.microsoft.com/office/powerpoint/2010/main" val="3729116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990918"/>
          </a:xfrm>
        </p:spPr>
        <p:txBody>
          <a:bodyPr/>
          <a:lstStyle/>
          <a:p>
            <a:r>
              <a:rPr lang="en-US" b="1" i="0" u="sng" dirty="0" smtClean="0"/>
              <a:t>Elements/Sections of a Code</a:t>
            </a:r>
            <a:r>
              <a:rPr lang="en-US" b="1" i="0" dirty="0" smtClean="0"/>
              <a:t>:</a:t>
            </a:r>
            <a:br>
              <a:rPr lang="en-US" b="1" i="0" dirty="0" smtClean="0"/>
            </a:br>
            <a:r>
              <a:rPr lang="en-US" sz="2400" b="1" i="0" dirty="0" smtClean="0"/>
              <a:t>2014 ACA Code of Ethics (24 pages), sections A-I</a:t>
            </a:r>
            <a:endParaRPr lang="en-US" sz="2400" b="1" i="0" dirty="0"/>
          </a:p>
        </p:txBody>
      </p:sp>
      <p:sp>
        <p:nvSpPr>
          <p:cNvPr id="3" name="Content Placeholder 2"/>
          <p:cNvSpPr>
            <a:spLocks noGrp="1"/>
          </p:cNvSpPr>
          <p:nvPr>
            <p:ph idx="1"/>
          </p:nvPr>
        </p:nvSpPr>
        <p:spPr/>
        <p:txBody>
          <a:bodyPr/>
          <a:lstStyle/>
          <a:p>
            <a:r>
              <a:rPr lang="en-US" sz="2400" dirty="0" smtClean="0"/>
              <a:t>A. The Counseling Relationship *</a:t>
            </a:r>
          </a:p>
          <a:p>
            <a:pPr marL="457200" indent="-457200">
              <a:buAutoNum type="alphaUcPeriod" startAt="2"/>
            </a:pPr>
            <a:r>
              <a:rPr lang="en-US" sz="2400" dirty="0" smtClean="0"/>
              <a:t>Confidentiality &amp; Privacy *</a:t>
            </a:r>
          </a:p>
          <a:p>
            <a:pPr marL="457200" indent="-457200">
              <a:buAutoNum type="alphaUcPeriod" startAt="2"/>
            </a:pPr>
            <a:r>
              <a:rPr lang="en-US" sz="2400" dirty="0" smtClean="0"/>
              <a:t>Professional Responsibility *</a:t>
            </a:r>
          </a:p>
          <a:p>
            <a:pPr marL="457200" indent="-457200">
              <a:buAutoNum type="alphaUcPeriod" startAt="2"/>
            </a:pPr>
            <a:r>
              <a:rPr lang="en-US" sz="2400" dirty="0" smtClean="0"/>
              <a:t>Relationships with Other Professionals *</a:t>
            </a:r>
          </a:p>
          <a:p>
            <a:pPr marL="457200" indent="-457200">
              <a:buAutoNum type="alphaUcPeriod" startAt="2"/>
            </a:pPr>
            <a:r>
              <a:rPr lang="en-US" sz="2400" dirty="0" smtClean="0"/>
              <a:t>Evaluation, Assessment, &amp; Interpretation</a:t>
            </a:r>
          </a:p>
          <a:p>
            <a:pPr marL="457200" indent="-457200">
              <a:buAutoNum type="alphaUcPeriod" startAt="2"/>
            </a:pPr>
            <a:r>
              <a:rPr lang="en-US" sz="2400" dirty="0" smtClean="0"/>
              <a:t>Supervision, Training, &amp; Teaching</a:t>
            </a:r>
          </a:p>
          <a:p>
            <a:pPr marL="457200" indent="-457200">
              <a:buAutoNum type="alphaUcPeriod" startAt="2"/>
            </a:pPr>
            <a:r>
              <a:rPr lang="en-US" sz="2400" dirty="0" smtClean="0"/>
              <a:t>Research &amp; Publication</a:t>
            </a:r>
          </a:p>
          <a:p>
            <a:pPr marL="457200" indent="-457200">
              <a:buAutoNum type="alphaUcPeriod" startAt="2"/>
            </a:pPr>
            <a:r>
              <a:rPr lang="en-US" sz="2400" dirty="0" smtClean="0"/>
              <a:t>Distance Counseling, Technology, &amp; </a:t>
            </a:r>
            <a:r>
              <a:rPr lang="en-US" sz="2400" u="sng" dirty="0" smtClean="0"/>
              <a:t>Social Media </a:t>
            </a:r>
            <a:r>
              <a:rPr lang="en-US" sz="2400" dirty="0" smtClean="0"/>
              <a:t>*</a:t>
            </a:r>
          </a:p>
          <a:p>
            <a:pPr marL="457200" indent="-457200">
              <a:buAutoNum type="alphaUcPeriod" startAt="2"/>
            </a:pPr>
            <a:r>
              <a:rPr lang="en-US" sz="2400" b="1" u="sng" dirty="0" smtClean="0">
                <a:solidFill>
                  <a:srgbClr val="FF0000"/>
                </a:solidFill>
              </a:rPr>
              <a:t>Resolving Ethical Issues </a:t>
            </a:r>
          </a:p>
          <a:p>
            <a:r>
              <a:rPr lang="en-US" sz="2400" dirty="0" smtClean="0"/>
              <a:t>* = </a:t>
            </a:r>
            <a:r>
              <a:rPr lang="en-US" sz="2400" i="1" dirty="0" smtClean="0"/>
              <a:t>Addressed in La. PSS Code   </a:t>
            </a:r>
            <a:r>
              <a:rPr lang="en-US" sz="2400" b="1" u="sng" dirty="0" smtClean="0">
                <a:solidFill>
                  <a:srgbClr val="FF0000"/>
                </a:solidFill>
              </a:rPr>
              <a:t>RED (I)</a:t>
            </a:r>
            <a:r>
              <a:rPr lang="en-US" sz="2400" dirty="0" smtClean="0"/>
              <a:t> = </a:t>
            </a:r>
            <a:r>
              <a:rPr lang="en-US" sz="2400" i="1" dirty="0" smtClean="0"/>
              <a:t>Not clearly addressed</a:t>
            </a:r>
          </a:p>
          <a:p>
            <a:pPr marL="342900" indent="-342900">
              <a:buAutoNum type="alphaUcPeriod" startAt="2"/>
            </a:pPr>
            <a:endParaRPr lang="en-US" dirty="0" smtClean="0"/>
          </a:p>
          <a:p>
            <a:endParaRPr lang="en-US" dirty="0"/>
          </a:p>
        </p:txBody>
      </p:sp>
      <p:sp>
        <p:nvSpPr>
          <p:cNvPr id="4" name="Slide Number Placeholder 3"/>
          <p:cNvSpPr>
            <a:spLocks noGrp="1"/>
          </p:cNvSpPr>
          <p:nvPr>
            <p:ph type="sldNum" sz="quarter" idx="12"/>
          </p:nvPr>
        </p:nvSpPr>
        <p:spPr/>
        <p:txBody>
          <a:bodyPr/>
          <a:lstStyle/>
          <a:p>
            <a:fld id="{928A8E13-3CD4-427D-9B58-D55C836BE0CA}" type="slidenum">
              <a:rPr lang="en-US" smtClean="0"/>
              <a:pPr/>
              <a:t>7</a:t>
            </a:fld>
            <a:endParaRPr lang="en-US" dirty="0"/>
          </a:p>
        </p:txBody>
      </p:sp>
    </p:spTree>
    <p:extLst>
      <p:ext uri="{BB962C8B-B14F-4D97-AF65-F5344CB8AC3E}">
        <p14:creationId xmlns:p14="http://schemas.microsoft.com/office/powerpoint/2010/main" val="32322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0" u="sng" dirty="0" smtClean="0"/>
              <a:t>ACA Code: Underlying Values &amp; Principles</a:t>
            </a:r>
            <a:endParaRPr lang="en-US" b="1" i="0" u="sng" dirty="0"/>
          </a:p>
        </p:txBody>
      </p:sp>
      <p:sp>
        <p:nvSpPr>
          <p:cNvPr id="4" name="Content Placeholder 3"/>
          <p:cNvSpPr>
            <a:spLocks noGrp="1"/>
          </p:cNvSpPr>
          <p:nvPr>
            <p:ph sz="half" idx="1"/>
          </p:nvPr>
        </p:nvSpPr>
        <p:spPr/>
        <p:txBody>
          <a:bodyPr/>
          <a:lstStyle/>
          <a:p>
            <a:r>
              <a:rPr lang="en-US" b="1" u="sng" dirty="0" smtClean="0"/>
              <a:t>VALUES</a:t>
            </a:r>
            <a:r>
              <a:rPr lang="en-US" dirty="0" smtClean="0"/>
              <a:t>:   (of the professional counselor)</a:t>
            </a:r>
          </a:p>
          <a:p>
            <a:pPr marL="342900" indent="-342900">
              <a:buAutoNum type="arabicPeriod"/>
            </a:pPr>
            <a:r>
              <a:rPr lang="en-US" u="sng" dirty="0" smtClean="0"/>
              <a:t>Enhancing human development </a:t>
            </a:r>
            <a:r>
              <a:rPr lang="en-US" dirty="0" smtClean="0"/>
              <a:t>over the life span</a:t>
            </a:r>
          </a:p>
          <a:p>
            <a:pPr marL="342900" indent="-342900">
              <a:buAutoNum type="arabicPeriod"/>
            </a:pPr>
            <a:r>
              <a:rPr lang="en-US" u="sng" dirty="0" smtClean="0"/>
              <a:t>Honoring diversity </a:t>
            </a:r>
            <a:r>
              <a:rPr lang="en-US" dirty="0" smtClean="0"/>
              <a:t>&amp; embracing a </a:t>
            </a:r>
            <a:r>
              <a:rPr lang="en-US" u="sng" dirty="0" smtClean="0"/>
              <a:t>multicultural approach </a:t>
            </a:r>
            <a:r>
              <a:rPr lang="en-US" dirty="0" smtClean="0"/>
              <a:t>to support the worth, dignity, potential, &amp; uniqueness of people in their social &amp; cultural contexts</a:t>
            </a:r>
          </a:p>
          <a:p>
            <a:pPr marL="342900" indent="-342900">
              <a:buAutoNum type="arabicPeriod"/>
            </a:pPr>
            <a:r>
              <a:rPr lang="en-US" dirty="0" smtClean="0"/>
              <a:t>Promoting </a:t>
            </a:r>
            <a:r>
              <a:rPr lang="en-US" u="sng" dirty="0" smtClean="0"/>
              <a:t>social justice</a:t>
            </a:r>
          </a:p>
          <a:p>
            <a:pPr marL="342900" indent="-342900">
              <a:buAutoNum type="arabicPeriod"/>
            </a:pPr>
            <a:r>
              <a:rPr lang="en-US" u="sng" dirty="0" smtClean="0"/>
              <a:t>Safeguarding the integrity </a:t>
            </a:r>
            <a:r>
              <a:rPr lang="en-US" dirty="0" smtClean="0"/>
              <a:t>of the counselor-client </a:t>
            </a:r>
            <a:r>
              <a:rPr lang="en-US" u="sng" dirty="0" smtClean="0"/>
              <a:t>relationship</a:t>
            </a:r>
          </a:p>
          <a:p>
            <a:pPr marL="342900" indent="-342900">
              <a:buAutoNum type="arabicPeriod"/>
            </a:pPr>
            <a:r>
              <a:rPr lang="en-US" dirty="0" smtClean="0"/>
              <a:t>Practicing in a </a:t>
            </a:r>
            <a:r>
              <a:rPr lang="en-US" u="sng" dirty="0" smtClean="0"/>
              <a:t>competent &amp; ethical </a:t>
            </a:r>
            <a:r>
              <a:rPr lang="en-US" dirty="0" smtClean="0"/>
              <a:t>manner</a:t>
            </a:r>
            <a:endParaRPr lang="en-US" dirty="0"/>
          </a:p>
        </p:txBody>
      </p:sp>
      <p:sp>
        <p:nvSpPr>
          <p:cNvPr id="5" name="Content Placeholder 4"/>
          <p:cNvSpPr>
            <a:spLocks noGrp="1"/>
          </p:cNvSpPr>
          <p:nvPr>
            <p:ph sz="half" idx="2"/>
          </p:nvPr>
        </p:nvSpPr>
        <p:spPr/>
        <p:txBody>
          <a:bodyPr/>
          <a:lstStyle/>
          <a:p>
            <a:r>
              <a:rPr lang="en-US" b="1" u="sng" dirty="0" smtClean="0"/>
              <a:t>6 PRINCIPLES</a:t>
            </a:r>
            <a:r>
              <a:rPr lang="en-US" dirty="0" smtClean="0"/>
              <a:t>:      (of </a:t>
            </a:r>
            <a:r>
              <a:rPr lang="en-US" b="1" u="sng" dirty="0" smtClean="0"/>
              <a:t>ethical behavior</a:t>
            </a:r>
            <a:r>
              <a:rPr lang="en-US" dirty="0" smtClean="0"/>
              <a:t>)</a:t>
            </a:r>
          </a:p>
          <a:p>
            <a:pPr marL="342900" indent="-342900">
              <a:buAutoNum type="arabicPeriod"/>
            </a:pPr>
            <a:r>
              <a:rPr lang="en-US" b="1" u="sng" dirty="0" smtClean="0"/>
              <a:t>Autonomy</a:t>
            </a:r>
            <a:r>
              <a:rPr lang="en-US" dirty="0" smtClean="0"/>
              <a:t> – </a:t>
            </a:r>
            <a:r>
              <a:rPr lang="en-US" sz="1600" dirty="0" smtClean="0"/>
              <a:t>fostering the right to control the direction of one’s life</a:t>
            </a:r>
          </a:p>
          <a:p>
            <a:pPr marL="342900" indent="-342900">
              <a:buAutoNum type="arabicPeriod"/>
            </a:pPr>
            <a:r>
              <a:rPr lang="en-US" b="1" u="sng" dirty="0" err="1" smtClean="0"/>
              <a:t>Nonmaleficence</a:t>
            </a:r>
            <a:r>
              <a:rPr lang="en-US" dirty="0" smtClean="0"/>
              <a:t> – </a:t>
            </a:r>
            <a:r>
              <a:rPr lang="en-US" sz="1600" dirty="0" smtClean="0"/>
              <a:t>avoiding actions that cause harm</a:t>
            </a:r>
          </a:p>
          <a:p>
            <a:pPr marL="342900" indent="-342900">
              <a:buAutoNum type="arabicPeriod"/>
            </a:pPr>
            <a:r>
              <a:rPr lang="en-US" b="1" u="sng" dirty="0" smtClean="0"/>
              <a:t>Beneficence</a:t>
            </a:r>
            <a:r>
              <a:rPr lang="en-US" dirty="0" smtClean="0"/>
              <a:t> – </a:t>
            </a:r>
            <a:r>
              <a:rPr lang="en-US" sz="1600" dirty="0" smtClean="0"/>
              <a:t>working for the good of the individual &amp; society by promoting mental health &amp; well-being</a:t>
            </a:r>
          </a:p>
          <a:p>
            <a:pPr marL="342900" indent="-342900">
              <a:buAutoNum type="arabicPeriod"/>
            </a:pPr>
            <a:r>
              <a:rPr lang="en-US" b="1" u="sng" dirty="0" smtClean="0"/>
              <a:t>Justice</a:t>
            </a:r>
            <a:r>
              <a:rPr lang="en-US" dirty="0" smtClean="0"/>
              <a:t> – </a:t>
            </a:r>
            <a:r>
              <a:rPr lang="en-US" sz="1600" dirty="0" smtClean="0"/>
              <a:t>Treating individuals equitably; fostering fairness &amp; equality</a:t>
            </a:r>
          </a:p>
          <a:p>
            <a:pPr marL="342900" indent="-342900">
              <a:buAutoNum type="arabicPeriod"/>
            </a:pPr>
            <a:r>
              <a:rPr lang="en-US" b="1" u="sng" dirty="0" smtClean="0"/>
              <a:t>Fidelity</a:t>
            </a:r>
            <a:r>
              <a:rPr lang="en-US" dirty="0" smtClean="0"/>
              <a:t> – </a:t>
            </a:r>
            <a:r>
              <a:rPr lang="en-US" sz="1600" dirty="0" smtClean="0"/>
              <a:t>honoring commitments, keeping promises, fulfilling the responsibility of trust</a:t>
            </a:r>
          </a:p>
          <a:p>
            <a:pPr marL="342900" indent="-342900">
              <a:buAutoNum type="arabicPeriod"/>
            </a:pPr>
            <a:r>
              <a:rPr lang="en-US" b="1" u="sng" dirty="0" smtClean="0"/>
              <a:t>Veracity</a:t>
            </a:r>
            <a:r>
              <a:rPr lang="en-US" dirty="0" smtClean="0"/>
              <a:t> – </a:t>
            </a:r>
            <a:r>
              <a:rPr lang="en-US" sz="1600" dirty="0" smtClean="0"/>
              <a:t>dealing truthfully w/those whom you contact professionally</a:t>
            </a:r>
            <a:endParaRPr lang="en-US" sz="1600" dirty="0"/>
          </a:p>
        </p:txBody>
      </p:sp>
      <p:sp>
        <p:nvSpPr>
          <p:cNvPr id="6" name="Slide Number Placeholder 5"/>
          <p:cNvSpPr>
            <a:spLocks noGrp="1"/>
          </p:cNvSpPr>
          <p:nvPr>
            <p:ph type="sldNum" sz="quarter" idx="12"/>
          </p:nvPr>
        </p:nvSpPr>
        <p:spPr/>
        <p:txBody>
          <a:bodyPr/>
          <a:lstStyle/>
          <a:p>
            <a:fld id="{928A8E13-3CD4-427D-9B58-D55C836BE0CA}"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 </a:t>
            </a:r>
            <a:r>
              <a:rPr lang="en-US" sz="2800" b="1" i="0" u="sng" dirty="0" smtClean="0"/>
              <a:t>La. Peer Support Specialist Code of Ethics</a:t>
            </a:r>
            <a:r>
              <a:rPr lang="en-US" sz="2800" b="1" i="0" dirty="0" smtClean="0"/>
              <a:t>:</a:t>
            </a:r>
            <a:br>
              <a:rPr lang="en-US" sz="2800" b="1" i="0" dirty="0" smtClean="0"/>
            </a:br>
            <a:r>
              <a:rPr lang="en-US" sz="2400" b="1" i="0" dirty="0" smtClean="0"/>
              <a:t>1 page, 14 principles, addressing:</a:t>
            </a:r>
            <a:endParaRPr lang="en-US" sz="2400" dirty="0"/>
          </a:p>
        </p:txBody>
      </p:sp>
      <p:sp>
        <p:nvSpPr>
          <p:cNvPr id="3" name="Content Placeholder 2"/>
          <p:cNvSpPr>
            <a:spLocks noGrp="1"/>
          </p:cNvSpPr>
          <p:nvPr>
            <p:ph idx="1"/>
          </p:nvPr>
        </p:nvSpPr>
        <p:spPr>
          <a:xfrm>
            <a:off x="1295400" y="1752600"/>
            <a:ext cx="7391400" cy="4571999"/>
          </a:xfrm>
        </p:spPr>
        <p:txBody>
          <a:bodyPr>
            <a:normAutofit lnSpcReduction="10000"/>
          </a:bodyPr>
          <a:lstStyle/>
          <a:p>
            <a:pPr marL="457200" indent="-457200">
              <a:buClr>
                <a:srgbClr val="0070C0"/>
              </a:buClr>
              <a:buFont typeface="+mj-lt"/>
              <a:buAutoNum type="arabicPeriod"/>
            </a:pPr>
            <a:r>
              <a:rPr lang="en-US" b="1" dirty="0" smtClean="0">
                <a:solidFill>
                  <a:schemeClr val="bg1"/>
                </a:solidFill>
              </a:rPr>
              <a:t>Personal recovery &amp; standards</a:t>
            </a:r>
          </a:p>
          <a:p>
            <a:pPr marL="457200" indent="-457200">
              <a:buClr>
                <a:srgbClr val="0070C0"/>
              </a:buClr>
              <a:buFont typeface="+mj-lt"/>
              <a:buAutoNum type="arabicPeriod"/>
            </a:pPr>
            <a:r>
              <a:rPr lang="en-US" b="1" dirty="0" smtClean="0">
                <a:solidFill>
                  <a:schemeClr val="bg1"/>
                </a:solidFill>
              </a:rPr>
              <a:t>Openness</a:t>
            </a:r>
            <a:r>
              <a:rPr lang="en-US" dirty="0" smtClean="0">
                <a:solidFill>
                  <a:schemeClr val="bg1"/>
                </a:solidFill>
              </a:rPr>
              <a:t> to sharing &amp; identifying helpful support</a:t>
            </a:r>
          </a:p>
          <a:p>
            <a:pPr marL="457200" indent="-457200">
              <a:buClr>
                <a:srgbClr val="0070C0"/>
              </a:buClr>
              <a:buFont typeface="+mj-lt"/>
              <a:buAutoNum type="arabicPeriod"/>
            </a:pPr>
            <a:r>
              <a:rPr lang="en-US" dirty="0" smtClean="0">
                <a:solidFill>
                  <a:schemeClr val="bg1"/>
                </a:solidFill>
              </a:rPr>
              <a:t>Maintaining &amp; sharing </a:t>
            </a:r>
            <a:r>
              <a:rPr lang="en-US" b="1" dirty="0" smtClean="0">
                <a:solidFill>
                  <a:schemeClr val="bg1"/>
                </a:solidFill>
              </a:rPr>
              <a:t>current knowledge</a:t>
            </a:r>
          </a:p>
          <a:p>
            <a:pPr marL="457200" indent="-457200">
              <a:buClr>
                <a:srgbClr val="0070C0"/>
              </a:buClr>
              <a:buFont typeface="+mj-lt"/>
              <a:buAutoNum type="arabicPeriod"/>
            </a:pPr>
            <a:r>
              <a:rPr lang="en-US" b="1" dirty="0" smtClean="0"/>
              <a:t>Duty to know and inform </a:t>
            </a:r>
            <a:r>
              <a:rPr lang="en-US" dirty="0" smtClean="0"/>
              <a:t>accurately about </a:t>
            </a:r>
            <a:r>
              <a:rPr lang="en-US" b="1" dirty="0" smtClean="0"/>
              <a:t>confidentiality</a:t>
            </a:r>
            <a:r>
              <a:rPr lang="en-US" dirty="0" smtClean="0"/>
              <a:t> &amp; its </a:t>
            </a:r>
            <a:r>
              <a:rPr lang="en-US" b="1" dirty="0" smtClean="0"/>
              <a:t>limits</a:t>
            </a:r>
          </a:p>
          <a:p>
            <a:pPr marL="457200" indent="-457200">
              <a:buClr>
                <a:srgbClr val="0070C0"/>
              </a:buClr>
              <a:buFont typeface="+mj-lt"/>
              <a:buAutoNum type="arabicPeriod"/>
            </a:pPr>
            <a:r>
              <a:rPr lang="en-US" u="sng" dirty="0" smtClean="0"/>
              <a:t>Avoid harmful interactions</a:t>
            </a:r>
          </a:p>
          <a:p>
            <a:pPr marL="457200" indent="-457200">
              <a:buClr>
                <a:srgbClr val="0070C0"/>
              </a:buClr>
              <a:buFont typeface="+mj-lt"/>
              <a:buAutoNum type="arabicPeriod"/>
            </a:pPr>
            <a:r>
              <a:rPr lang="en-US" dirty="0" smtClean="0"/>
              <a:t>Neither practice nor condone </a:t>
            </a:r>
            <a:r>
              <a:rPr lang="en-US" u="sng" dirty="0" smtClean="0"/>
              <a:t>discrimination</a:t>
            </a:r>
            <a:r>
              <a:rPr lang="en-US" dirty="0" smtClean="0"/>
              <a:t> of any type</a:t>
            </a:r>
          </a:p>
          <a:p>
            <a:pPr marL="457200" indent="-457200">
              <a:buClr>
                <a:srgbClr val="0070C0"/>
              </a:buClr>
              <a:buFont typeface="+mj-lt"/>
              <a:buAutoNum type="arabicPeriod"/>
            </a:pPr>
            <a:r>
              <a:rPr lang="en-US" b="1" dirty="0" smtClean="0"/>
              <a:t>Avoid sexual/intimate activities </a:t>
            </a:r>
            <a:r>
              <a:rPr lang="en-US" dirty="0" smtClean="0"/>
              <a:t>with consumers served</a:t>
            </a:r>
          </a:p>
          <a:p>
            <a:pPr marL="457200" indent="-457200">
              <a:buClr>
                <a:srgbClr val="0070C0"/>
              </a:buClr>
              <a:buFont typeface="+mj-lt"/>
              <a:buAutoNum type="arabicPeriod"/>
            </a:pPr>
            <a:r>
              <a:rPr lang="en-US" dirty="0" smtClean="0"/>
              <a:t>Avoid </a:t>
            </a:r>
            <a:r>
              <a:rPr lang="en-US" b="1" dirty="0" smtClean="0"/>
              <a:t>dual relationships </a:t>
            </a:r>
            <a:r>
              <a:rPr lang="en-US" dirty="0" smtClean="0"/>
              <a:t>&amp; </a:t>
            </a:r>
            <a:r>
              <a:rPr lang="en-US" b="1" dirty="0" smtClean="0"/>
              <a:t>conflict-of-interest </a:t>
            </a:r>
            <a:r>
              <a:rPr lang="en-US" dirty="0" smtClean="0"/>
              <a:t>commitments</a:t>
            </a:r>
          </a:p>
          <a:p>
            <a:pPr marL="457200" indent="-457200">
              <a:buClr>
                <a:srgbClr val="0070C0"/>
              </a:buClr>
              <a:buFont typeface="+mj-lt"/>
              <a:buAutoNum type="arabicPeriod"/>
            </a:pPr>
            <a:r>
              <a:rPr lang="en-US" dirty="0" smtClean="0"/>
              <a:t>Provide services during </a:t>
            </a:r>
            <a:r>
              <a:rPr lang="en-US" u="sng" dirty="0" smtClean="0"/>
              <a:t>authorized</a:t>
            </a:r>
            <a:r>
              <a:rPr lang="en-US" dirty="0" smtClean="0"/>
              <a:t> times/places</a:t>
            </a:r>
          </a:p>
          <a:p>
            <a:pPr marL="457200" indent="-457200">
              <a:buClr>
                <a:srgbClr val="0070C0"/>
              </a:buClr>
              <a:buAutoNum type="arabicPeriod"/>
            </a:pPr>
            <a:r>
              <a:rPr lang="en-US" u="sng" dirty="0" smtClean="0"/>
              <a:t>Avoid</a:t>
            </a:r>
            <a:r>
              <a:rPr lang="en-US" dirty="0" smtClean="0"/>
              <a:t> gifts, loans, goods, payments to/from service recipients</a:t>
            </a:r>
          </a:p>
          <a:p>
            <a:pPr marL="457200" indent="-457200">
              <a:buClr>
                <a:srgbClr val="0070C0"/>
              </a:buClr>
              <a:buAutoNum type="arabicPeriod"/>
            </a:pPr>
            <a:r>
              <a:rPr lang="en-US" b="1" dirty="0" smtClean="0"/>
              <a:t>Avoid negative discussion </a:t>
            </a:r>
            <a:r>
              <a:rPr lang="en-US" dirty="0" smtClean="0"/>
              <a:t>of their employment situations</a:t>
            </a:r>
          </a:p>
          <a:p>
            <a:pPr marL="457200" indent="-457200">
              <a:buClr>
                <a:srgbClr val="0070C0"/>
              </a:buClr>
              <a:buAutoNum type="arabicPeriod"/>
            </a:pPr>
            <a:r>
              <a:rPr lang="en-US" b="1" dirty="0" smtClean="0"/>
              <a:t>Respect rights, dignity, privacy, &amp; confidentiality</a:t>
            </a:r>
            <a:r>
              <a:rPr lang="en-US" dirty="0" smtClean="0"/>
              <a:t> of those served</a:t>
            </a:r>
          </a:p>
          <a:p>
            <a:pPr marL="457200" indent="-457200">
              <a:buClr>
                <a:srgbClr val="0070C0"/>
              </a:buClr>
              <a:buAutoNum type="arabicPeriod"/>
            </a:pPr>
            <a:r>
              <a:rPr lang="en-US" u="sng" dirty="0" smtClean="0"/>
              <a:t>Avoid abuse of legal/illegal substances</a:t>
            </a:r>
          </a:p>
          <a:p>
            <a:pPr marL="457200" indent="-457200">
              <a:buClr>
                <a:srgbClr val="0070C0"/>
              </a:buClr>
              <a:buAutoNum type="arabicPeriod"/>
            </a:pPr>
            <a:r>
              <a:rPr lang="en-US" dirty="0" smtClean="0"/>
              <a:t>Use </a:t>
            </a:r>
            <a:r>
              <a:rPr lang="en-US" b="1" dirty="0" smtClean="0"/>
              <a:t>accurate and respectful language </a:t>
            </a:r>
            <a:r>
              <a:rPr lang="en-US" dirty="0" smtClean="0"/>
              <a:t>to/about persons served.</a:t>
            </a:r>
          </a:p>
          <a:p>
            <a:pPr>
              <a:buClr>
                <a:srgbClr val="0070C0"/>
              </a:buClr>
            </a:pPr>
            <a:endParaRPr lang="en-US" sz="2000" dirty="0"/>
          </a:p>
        </p:txBody>
      </p:sp>
      <p:sp>
        <p:nvSpPr>
          <p:cNvPr id="4" name="Slide Number Placeholder 3"/>
          <p:cNvSpPr>
            <a:spLocks noGrp="1"/>
          </p:cNvSpPr>
          <p:nvPr>
            <p:ph type="sldNum" sz="quarter" idx="12"/>
          </p:nvPr>
        </p:nvSpPr>
        <p:spPr/>
        <p:txBody>
          <a:bodyPr/>
          <a:lstStyle/>
          <a:p>
            <a:fld id="{928A8E13-3CD4-427D-9B58-D55C836BE0CA}"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E Template">
  <a:themeElements>
    <a:clrScheme name="Magellan Health Services">
      <a:dk1>
        <a:srgbClr val="FFFFFF"/>
      </a:dk1>
      <a:lt1>
        <a:srgbClr val="000000"/>
      </a:lt1>
      <a:dk2>
        <a:srgbClr val="FFFFFF"/>
      </a:dk2>
      <a:lt2>
        <a:srgbClr val="000000"/>
      </a:lt2>
      <a:accent1>
        <a:srgbClr val="296EBC"/>
      </a:accent1>
      <a:accent2>
        <a:srgbClr val="85006C"/>
      </a:accent2>
      <a:accent3>
        <a:srgbClr val="5AA343"/>
      </a:accent3>
      <a:accent4>
        <a:srgbClr val="CF7D2A"/>
      </a:accent4>
      <a:accent5>
        <a:srgbClr val="B4CD3A"/>
      </a:accent5>
      <a:accent6>
        <a:srgbClr val="EFD954"/>
      </a:accent6>
      <a:hlink>
        <a:srgbClr val="AD002E"/>
      </a:hlink>
      <a:folHlink>
        <a:srgbClr val="3B14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56D7C667957F41BAC2027E008444A4" ma:contentTypeVersion="6" ma:contentTypeDescription="Create a new document." ma:contentTypeScope="" ma:versionID="36b6ea2793128419c81bfeb69f820af4">
  <xsd:schema xmlns:xsd="http://www.w3.org/2001/XMLSchema" xmlns:p="http://schemas.microsoft.com/office/2006/metadata/properties" xmlns:ns2="c3111ab5-bcdf-41d4-a617-ff260dccd155" xmlns:ns3="b1b8f725-c763-40c2-996d-0b84113c3602" targetNamespace="http://schemas.microsoft.com/office/2006/metadata/properties" ma:root="true" ma:fieldsID="51d0a16393bc397d892b9210c25d1bcb" ns2:_="" ns3:_="">
    <xsd:import namespace="c3111ab5-bcdf-41d4-a617-ff260dccd155"/>
    <xsd:import namespace="b1b8f725-c763-40c2-996d-0b84113c3602"/>
    <xsd:element name="properties">
      <xsd:complexType>
        <xsd:sequence>
          <xsd:element name="documentManagement">
            <xsd:complexType>
              <xsd:all>
                <xsd:element ref="ns2:Active_x0020_Date" minOccurs="0"/>
                <xsd:element ref="ns2:Expire_x0020_Date" minOccurs="0"/>
                <xsd:element ref="ns2:Year" minOccurs="0"/>
                <xsd:element ref="ns2:Original_x0020_Filename" minOccurs="0"/>
                <xsd:element ref="ns3:Priority" minOccurs="0"/>
              </xsd:all>
            </xsd:complexType>
          </xsd:element>
        </xsd:sequence>
      </xsd:complexType>
    </xsd:element>
  </xsd:schema>
  <xsd:schema xmlns:xsd="http://www.w3.org/2001/XMLSchema" xmlns:dms="http://schemas.microsoft.com/office/2006/documentManagement/types" targetNamespace="c3111ab5-bcdf-41d4-a617-ff260dccd155" elementFormDefault="qualified">
    <xsd:import namespace="http://schemas.microsoft.com/office/2006/documentManagement/types"/>
    <xsd:element name="Active_x0020_Date" ma:index="8" nillable="true" ma:displayName="Active Date" ma:default="[today]" ma:format="DateOnly" ma:internalName="Active_x0020_Date">
      <xsd:simpleType>
        <xsd:restriction base="dms:DateTime"/>
      </xsd:simpleType>
    </xsd:element>
    <xsd:element name="Expire_x0020_Date" ma:index="9" nillable="true" ma:displayName="Expire Date" ma:default="2999-12-31T00:00:00Z" ma:format="DateOnly" ma:internalName="Expire_x0020_Date">
      <xsd:simpleType>
        <xsd:restriction base="dms:DateTime"/>
      </xsd:simpleType>
    </xsd:element>
    <xsd:element name="Year" ma:index="10" nillable="true" ma:displayName="Year" ma:description="Column Added for grouping of Financial Earnings Fact Sheets." ma:internalName="Year">
      <xsd:simpleType>
        <xsd:restriction base="dms:Text">
          <xsd:maxLength value="255"/>
        </xsd:restriction>
      </xsd:simpleType>
    </xsd:element>
    <xsd:element name="Original_x0020_Filename" ma:index="11" nillable="true" ma:displayName="Original Filename" ma:internalName="Original_x0020_Filename">
      <xsd:simpleType>
        <xsd:restriction base="dms:Text">
          <xsd:maxLength value="255"/>
        </xsd:restriction>
      </xsd:simpleType>
    </xsd:element>
  </xsd:schema>
  <xsd:schema xmlns:xsd="http://www.w3.org/2001/XMLSchema" xmlns:dms="http://schemas.microsoft.com/office/2006/documentManagement/types" targetNamespace="b1b8f725-c763-40c2-996d-0b84113c3602" elementFormDefault="qualified">
    <xsd:import namespace="http://schemas.microsoft.com/office/2006/documentManagement/types"/>
    <xsd:element name="Priority" ma:index="12" nillable="true" ma:displayName="Priority" ma:default="999" ma:internalName="Priority"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Expire_x0020_Date xmlns="c3111ab5-bcdf-41d4-a617-ff260dccd155">2999-12-31T00:00:00+00:00</Expire_x0020_Date>
    <Year xmlns="c3111ab5-bcdf-41d4-a617-ff260dccd155" xsi:nil="true"/>
    <Original_x0020_Filename xmlns="c3111ab5-bcdf-41d4-a617-ff260dccd155" xsi:nil="true"/>
    <Priority xmlns="b1b8f725-c763-40c2-996d-0b84113c3602">999</Priority>
    <Active_x0020_Date xmlns="c3111ab5-bcdf-41d4-a617-ff260dccd155">2014-03-21T21:22:54+00:00</Active_x0020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D6F32-4834-4F0C-9322-5D7347625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11ab5-bcdf-41d4-a617-ff260dccd155"/>
    <ds:schemaRef ds:uri="b1b8f725-c763-40c2-996d-0b84113c360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4750D9-1BBF-4718-B046-A297DD7E8B3B}">
  <ds:schemaRef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b1b8f725-c763-40c2-996d-0b84113c3602"/>
    <ds:schemaRef ds:uri="c3111ab5-bcdf-41d4-a617-ff260dccd155"/>
  </ds:schemaRefs>
</ds:datastoreItem>
</file>

<file path=customXml/itemProps3.xml><?xml version="1.0" encoding="utf-8"?>
<ds:datastoreItem xmlns:ds="http://schemas.openxmlformats.org/officeDocument/2006/customXml" ds:itemID="{81877FDC-B787-4DD4-9834-40D93CFF4D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2150</TotalTime>
  <Words>2225</Words>
  <Application>Microsoft Office PowerPoint</Application>
  <PresentationFormat>On-screen Show (4:3)</PresentationFormat>
  <Paragraphs>306</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CE Template</vt:lpstr>
      <vt:lpstr>Ethics Overview for Peer Support Specialists</vt:lpstr>
      <vt:lpstr>Confidentiality &amp; Disclosure:</vt:lpstr>
      <vt:lpstr>About the Presenters:</vt:lpstr>
      <vt:lpstr> About the Presenters:</vt:lpstr>
      <vt:lpstr> Learning Objectives</vt:lpstr>
      <vt:lpstr>Why have a Code of Ethics?</vt:lpstr>
      <vt:lpstr>Elements/Sections of a Code: 2014 ACA Code of Ethics (24 pages), sections A-I</vt:lpstr>
      <vt:lpstr>ACA Code: Underlying Values &amp; Principles</vt:lpstr>
      <vt:lpstr> La. Peer Support Specialist Code of Ethics: 1 page, 14 principles, addressing:</vt:lpstr>
      <vt:lpstr>Finding the Ethical Behavior Principles in the Peer Support Specialist Code:</vt:lpstr>
      <vt:lpstr>ACA Code on Ethical Decision-Making:</vt:lpstr>
      <vt:lpstr>An Ethical Decision-Making Model – Part 1</vt:lpstr>
      <vt:lpstr>An Ethical Decision-Making Model – Part 2</vt:lpstr>
      <vt:lpstr>Ethical Decision-Making – Next Steps</vt:lpstr>
      <vt:lpstr>A Risk Management Tool Kit:</vt:lpstr>
      <vt:lpstr> Why Is Consulting Important?</vt:lpstr>
      <vt:lpstr>A Self-Image Can Be Positive or Negative</vt:lpstr>
      <vt:lpstr> Consulting gives you another viewpoint</vt:lpstr>
      <vt:lpstr>Two Common Ethical Pitfalls</vt:lpstr>
      <vt:lpstr>Ethical Challenge – The Relationship</vt:lpstr>
      <vt:lpstr>Dependence Challenges</vt:lpstr>
      <vt:lpstr>Social Media Scenarios: (ACA Code references)</vt:lpstr>
      <vt:lpstr>Your Own Examples of Ethical Questions:</vt:lpstr>
      <vt:lpstr>Important to be aware of:</vt:lpstr>
      <vt:lpstr>The Usual Suspects:</vt:lpstr>
      <vt:lpstr>Making a change ……</vt:lpstr>
      <vt:lpstr>4-Step Adult Learning Model for Any New Skill</vt:lpstr>
      <vt:lpstr>Pay attention to your limits … when they apply!</vt:lpstr>
      <vt:lpstr>References</vt:lpstr>
      <vt:lpstr>Q &amp; A:</vt:lpstr>
      <vt:lpstr>Contact Information     </vt:lpstr>
      <vt:lpstr>Thank You for Your Time! We Hope You Find the Information Useful!</vt:lpstr>
    </vt:vector>
  </TitlesOfParts>
  <Company>Magellan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Margaret Mitchell</dc:creator>
  <cp:lastModifiedBy>Foley Nash</cp:lastModifiedBy>
  <cp:revision>185</cp:revision>
  <dcterms:created xsi:type="dcterms:W3CDTF">2014-10-09T20:28:02Z</dcterms:created>
  <dcterms:modified xsi:type="dcterms:W3CDTF">2019-07-19T21:44:43Z</dcterms:modified>
</cp:coreProperties>
</file>