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webextensions/webextension1.xml" ContentType="application/vnd.ms-office.webextension+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webextensions/webextension2.xml" ContentType="application/vnd.ms-office.webextension+xml"/>
  <Override PartName="/ppt/webextensions/webextension3.xml" ContentType="application/vnd.ms-office.webextension+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webextensions/webextension4.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notesSlides/notesSlide7.xml" ContentType="application/vnd.openxmlformats-officedocument.presentationml.notesSlide+xml"/>
  <Override PartName="/ppt/webextensions/webextension5.xml" ContentType="application/vnd.ms-office.webextension+xml"/>
  <Override PartName="/ppt/theme/themeOverride9.xml" ContentType="application/vnd.openxmlformats-officedocument.themeOverride+xml"/>
  <Override PartName="/ppt/webextensions/webextension6.xml" ContentType="application/vnd.ms-office.webextension+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webextensions/webextension7.xml" ContentType="application/vnd.ms-office.webextension+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webextensions/webextension8.xml" ContentType="application/vnd.ms-office.webextension+xml"/>
  <Override PartName="/ppt/notesSlides/notesSlide11.xml" ContentType="application/vnd.openxmlformats-officedocument.presentationml.notesSl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56" r:id="rId4"/>
    <p:sldId id="272" r:id="rId5"/>
    <p:sldId id="274" r:id="rId6"/>
    <p:sldId id="275" r:id="rId7"/>
    <p:sldId id="257" r:id="rId8"/>
    <p:sldId id="296" r:id="rId9"/>
    <p:sldId id="295" r:id="rId10"/>
    <p:sldId id="260" r:id="rId11"/>
    <p:sldId id="261" r:id="rId12"/>
    <p:sldId id="266" r:id="rId13"/>
    <p:sldId id="267" r:id="rId14"/>
    <p:sldId id="297" r:id="rId15"/>
    <p:sldId id="298" r:id="rId16"/>
    <p:sldId id="299" r:id="rId17"/>
    <p:sldId id="268" r:id="rId18"/>
    <p:sldId id="300" r:id="rId19"/>
    <p:sldId id="302" r:id="rId20"/>
    <p:sldId id="303" r:id="rId21"/>
    <p:sldId id="270" r:id="rId22"/>
    <p:sldId id="291" r:id="rId23"/>
    <p:sldId id="271" r:id="rId24"/>
    <p:sldId id="273" r:id="rId25"/>
    <p:sldId id="276" r:id="rId26"/>
    <p:sldId id="277" r:id="rId27"/>
    <p:sldId id="278" r:id="rId28"/>
    <p:sldId id="304" r:id="rId29"/>
    <p:sldId id="279" r:id="rId30"/>
    <p:sldId id="280" r:id="rId31"/>
    <p:sldId id="282" r:id="rId32"/>
    <p:sldId id="281" r:id="rId33"/>
    <p:sldId id="283" r:id="rId34"/>
    <p:sldId id="285" r:id="rId35"/>
    <p:sldId id="284" r:id="rId36"/>
    <p:sldId id="306" r:id="rId37"/>
    <p:sldId id="305" r:id="rId38"/>
    <p:sldId id="286" r:id="rId39"/>
    <p:sldId id="307" r:id="rId40"/>
    <p:sldId id="287" r:id="rId41"/>
    <p:sldId id="289" r:id="rId42"/>
    <p:sldId id="288" r:id="rId43"/>
    <p:sldId id="290" r:id="rId44"/>
    <p:sldId id="292" r:id="rId45"/>
    <p:sldId id="309" r:id="rId46"/>
    <p:sldId id="30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4" autoAdjust="0"/>
    <p:restoredTop sz="85604" autoAdjust="0"/>
  </p:normalViewPr>
  <p:slideViewPr>
    <p:cSldViewPr snapToGrid="0">
      <p:cViewPr varScale="1">
        <p:scale>
          <a:sx n="78" d="100"/>
          <a:sy n="78" d="100"/>
        </p:scale>
        <p:origin x="47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42683653964195E-2"/>
          <c:y val="3.8376043810441102E-2"/>
          <c:w val="0.93485731634603597"/>
          <c:h val="0.9090512871464859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accent1"/>
              </a:solidFill>
            </a:ln>
            <a:effectLst/>
          </c:spPr>
          <c:invertIfNegative val="0"/>
          <c:cat>
            <c:strRef>
              <c:f>Sheet1!$A$2:$A$5</c:f>
              <c:strCache>
                <c:ptCount val="3"/>
                <c:pt idx="0">
                  <c:v>McDonalds</c:v>
                </c:pt>
                <c:pt idx="1">
                  <c:v>Starbucks</c:v>
                </c:pt>
                <c:pt idx="2">
                  <c:v>Retail dispensaries</c:v>
                </c:pt>
              </c:strCache>
            </c:strRef>
          </c:cat>
          <c:val>
            <c:numRef>
              <c:f>Sheet1!$B$2:$B$5</c:f>
              <c:numCache>
                <c:formatCode>General</c:formatCode>
                <c:ptCount val="4"/>
                <c:pt idx="0">
                  <c:v>202</c:v>
                </c:pt>
                <c:pt idx="1">
                  <c:v>322</c:v>
                </c:pt>
                <c:pt idx="2">
                  <c:v>424</c:v>
                </c:pt>
              </c:numCache>
            </c:numRef>
          </c:val>
          <c:extLst>
            <c:ext xmlns:c16="http://schemas.microsoft.com/office/drawing/2014/chart" uri="{C3380CC4-5D6E-409C-BE32-E72D297353CC}">
              <c16:uniqueId val="{00000000-2196-468F-B512-76A7378452D7}"/>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3"/>
                <c:pt idx="0">
                  <c:v>McDonalds</c:v>
                </c:pt>
                <c:pt idx="1">
                  <c:v>Starbucks</c:v>
                </c:pt>
                <c:pt idx="2">
                  <c:v>Retail dispensaries</c:v>
                </c:pt>
              </c:strCache>
            </c:strRef>
          </c:cat>
          <c:val>
            <c:numRef>
              <c:f>Sheet1!$C$2:$C$5</c:f>
              <c:numCache>
                <c:formatCode>General</c:formatCode>
                <c:ptCount val="4"/>
              </c:numCache>
            </c:numRef>
          </c:val>
          <c:extLst>
            <c:ext xmlns:c16="http://schemas.microsoft.com/office/drawing/2014/chart" uri="{C3380CC4-5D6E-409C-BE32-E72D297353CC}">
              <c16:uniqueId val="{00000001-2196-468F-B512-76A7378452D7}"/>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3"/>
                <c:pt idx="0">
                  <c:v>McDonalds</c:v>
                </c:pt>
                <c:pt idx="1">
                  <c:v>Starbucks</c:v>
                </c:pt>
                <c:pt idx="2">
                  <c:v>Retail dispensaries</c:v>
                </c:pt>
              </c:strCache>
            </c:strRef>
          </c:cat>
          <c:val>
            <c:numRef>
              <c:f>Sheet1!$D$2:$D$5</c:f>
              <c:numCache>
                <c:formatCode>General</c:formatCode>
                <c:ptCount val="4"/>
              </c:numCache>
            </c:numRef>
          </c:val>
          <c:extLst>
            <c:ext xmlns:c16="http://schemas.microsoft.com/office/drawing/2014/chart" uri="{C3380CC4-5D6E-409C-BE32-E72D297353CC}">
              <c16:uniqueId val="{00000002-2196-468F-B512-76A7378452D7}"/>
            </c:ext>
          </c:extLst>
        </c:ser>
        <c:dLbls>
          <c:showLegendKey val="0"/>
          <c:showVal val="0"/>
          <c:showCatName val="0"/>
          <c:showSerName val="0"/>
          <c:showPercent val="0"/>
          <c:showBubbleSize val="0"/>
        </c:dLbls>
        <c:gapWidth val="219"/>
        <c:overlap val="-27"/>
        <c:axId val="2060676536"/>
        <c:axId val="2058373416"/>
      </c:barChart>
      <c:catAx>
        <c:axId val="206067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8373416"/>
        <c:crosses val="autoZero"/>
        <c:auto val="1"/>
        <c:lblAlgn val="ctr"/>
        <c:lblOffset val="100"/>
        <c:noMultiLvlLbl val="0"/>
      </c:catAx>
      <c:valAx>
        <c:axId val="205837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0676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478DB-8BEA-41F5-823C-6E8C7AF4426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140E30C-E558-4D53-AD9B-1E24E10A0D8C}">
      <dgm:prSet phldrT="[Text]"/>
      <dgm:spPr/>
      <dgm:t>
        <a:bodyPr/>
        <a:lstStyle/>
        <a:p>
          <a:r>
            <a:rPr lang="en-US" b="1" dirty="0"/>
            <a:t>Short Term </a:t>
          </a:r>
        </a:p>
      </dgm:t>
    </dgm:pt>
    <dgm:pt modelId="{D242C7F0-5C89-4297-8154-C39998993C55}" type="parTrans" cxnId="{5BDAD586-E05D-4CC3-885E-D2AF2721516A}">
      <dgm:prSet/>
      <dgm:spPr/>
      <dgm:t>
        <a:bodyPr/>
        <a:lstStyle/>
        <a:p>
          <a:endParaRPr lang="en-US"/>
        </a:p>
      </dgm:t>
    </dgm:pt>
    <dgm:pt modelId="{87A05DD4-CC9C-4FB2-BC17-7D72EBDFD6EC}" type="sibTrans" cxnId="{5BDAD586-E05D-4CC3-885E-D2AF2721516A}">
      <dgm:prSet/>
      <dgm:spPr/>
      <dgm:t>
        <a:bodyPr/>
        <a:lstStyle/>
        <a:p>
          <a:endParaRPr lang="en-US"/>
        </a:p>
      </dgm:t>
    </dgm:pt>
    <dgm:pt modelId="{8B8D866C-805D-4BCE-BAA7-601F2B0023D9}">
      <dgm:prSet phldrT="[Text]" custT="1"/>
      <dgm:spPr/>
      <dgm:t>
        <a:bodyPr/>
        <a:lstStyle/>
        <a:p>
          <a:r>
            <a:rPr lang="en-US" sz="1800" dirty="0">
              <a:effectLst/>
            </a:rPr>
            <a:t>*Impaired short term memory/ability to learn/maintain</a:t>
          </a:r>
        </a:p>
        <a:p>
          <a:r>
            <a:rPr lang="en-US" sz="1800" dirty="0">
              <a:effectLst/>
            </a:rPr>
            <a:t>*Impaired motor coordination</a:t>
          </a:r>
        </a:p>
        <a:p>
          <a:r>
            <a:rPr lang="en-US" sz="1800" dirty="0">
              <a:effectLst/>
            </a:rPr>
            <a:t>*Altered judgment</a:t>
          </a:r>
        </a:p>
        <a:p>
          <a:r>
            <a:rPr lang="en-US" sz="1800" dirty="0">
              <a:effectLst/>
            </a:rPr>
            <a:t>*Paranoia</a:t>
          </a:r>
          <a:endParaRPr lang="en-US" sz="1800" dirty="0"/>
        </a:p>
      </dgm:t>
    </dgm:pt>
    <dgm:pt modelId="{F0DBDD4B-D6A7-4538-8EF6-85F500F60041}" type="parTrans" cxnId="{AA98FE53-6CB4-4033-B4B6-719E1B7305FC}">
      <dgm:prSet/>
      <dgm:spPr/>
      <dgm:t>
        <a:bodyPr/>
        <a:lstStyle/>
        <a:p>
          <a:endParaRPr lang="en-US"/>
        </a:p>
      </dgm:t>
    </dgm:pt>
    <dgm:pt modelId="{A5A470F5-A68C-4A40-9F52-C1114A70AFD3}" type="sibTrans" cxnId="{AA98FE53-6CB4-4033-B4B6-719E1B7305FC}">
      <dgm:prSet/>
      <dgm:spPr/>
      <dgm:t>
        <a:bodyPr/>
        <a:lstStyle/>
        <a:p>
          <a:endParaRPr lang="en-US"/>
        </a:p>
      </dgm:t>
    </dgm:pt>
    <dgm:pt modelId="{9CBE4586-4F8D-494E-AC56-5A338144CEB2}">
      <dgm:prSet phldrT="[Text]"/>
      <dgm:spPr/>
      <dgm:t>
        <a:bodyPr/>
        <a:lstStyle/>
        <a:p>
          <a:r>
            <a:rPr lang="en-US" b="1" dirty="0"/>
            <a:t>Long Term/Heavy</a:t>
          </a:r>
        </a:p>
      </dgm:t>
    </dgm:pt>
    <dgm:pt modelId="{66C0B01B-D677-4E01-B57F-5BE2C193269A}" type="parTrans" cxnId="{B10569D4-6B30-4A31-8724-054FB3FD57A9}">
      <dgm:prSet/>
      <dgm:spPr/>
      <dgm:t>
        <a:bodyPr/>
        <a:lstStyle/>
        <a:p>
          <a:endParaRPr lang="en-US"/>
        </a:p>
      </dgm:t>
    </dgm:pt>
    <dgm:pt modelId="{C1574256-B768-437C-BBB6-FF34C7054302}" type="sibTrans" cxnId="{B10569D4-6B30-4A31-8724-054FB3FD57A9}">
      <dgm:prSet/>
      <dgm:spPr/>
      <dgm:t>
        <a:bodyPr/>
        <a:lstStyle/>
        <a:p>
          <a:endParaRPr lang="en-US"/>
        </a:p>
      </dgm:t>
    </dgm:pt>
    <dgm:pt modelId="{28685E55-652F-42B8-9BBB-76AD85AFD17B}">
      <dgm:prSet phldrT="[Text]" custT="1"/>
      <dgm:spPr/>
      <dgm:t>
        <a:bodyPr/>
        <a:lstStyle/>
        <a:p>
          <a:r>
            <a:rPr lang="en-US" sz="1800" dirty="0">
              <a:effectLst/>
            </a:rPr>
            <a:t>*Addiction: 9.1% of overall users, 17% of those who begin use in adolescence and 25-50% of daily users</a:t>
          </a:r>
          <a:endParaRPr lang="en-US" sz="1800" dirty="0"/>
        </a:p>
      </dgm:t>
    </dgm:pt>
    <dgm:pt modelId="{4EEF54F8-BE0D-4DF2-9481-5C9D57603637}" type="parTrans" cxnId="{0096DA49-A4E9-449D-88EC-A9DEFC7E3934}">
      <dgm:prSet/>
      <dgm:spPr/>
      <dgm:t>
        <a:bodyPr/>
        <a:lstStyle/>
        <a:p>
          <a:endParaRPr lang="en-US"/>
        </a:p>
      </dgm:t>
    </dgm:pt>
    <dgm:pt modelId="{F32BB086-352F-4ED9-8C98-ADFBCA8B1209}" type="sibTrans" cxnId="{0096DA49-A4E9-449D-88EC-A9DEFC7E3934}">
      <dgm:prSet/>
      <dgm:spPr/>
      <dgm:t>
        <a:bodyPr/>
        <a:lstStyle/>
        <a:p>
          <a:endParaRPr lang="en-US"/>
        </a:p>
      </dgm:t>
    </dgm:pt>
    <dgm:pt modelId="{FAB96E08-2C50-4327-9E50-996021D80FF5}">
      <dgm:prSet phldrT="[Text]"/>
      <dgm:spPr/>
      <dgm:t>
        <a:bodyPr/>
        <a:lstStyle/>
        <a:p>
          <a:r>
            <a:rPr lang="en-US" b="1" dirty="0"/>
            <a:t>Long Term/Heavy in Adolescents</a:t>
          </a:r>
        </a:p>
      </dgm:t>
    </dgm:pt>
    <dgm:pt modelId="{67E18D8A-52F5-4D4C-92ED-B368BFCF67EF}" type="parTrans" cxnId="{5A1E1122-6165-4906-AA7F-F3ABD88E0B8D}">
      <dgm:prSet/>
      <dgm:spPr/>
      <dgm:t>
        <a:bodyPr/>
        <a:lstStyle/>
        <a:p>
          <a:endParaRPr lang="en-US"/>
        </a:p>
      </dgm:t>
    </dgm:pt>
    <dgm:pt modelId="{A274C3DC-E9A8-4259-8783-0813AE20BC12}" type="sibTrans" cxnId="{5A1E1122-6165-4906-AA7F-F3ABD88E0B8D}">
      <dgm:prSet/>
      <dgm:spPr/>
      <dgm:t>
        <a:bodyPr/>
        <a:lstStyle/>
        <a:p>
          <a:endParaRPr lang="en-US"/>
        </a:p>
      </dgm:t>
    </dgm:pt>
    <dgm:pt modelId="{CE39770E-070E-4279-9389-9337CFDC02A1}">
      <dgm:prSet phldrT="[Text]" custT="1"/>
      <dgm:spPr/>
      <dgm:t>
        <a:bodyPr/>
        <a:lstStyle/>
        <a:p>
          <a:r>
            <a:rPr lang="en-US" sz="1800" dirty="0">
              <a:effectLst/>
            </a:rPr>
            <a:t>*Altered brain development</a:t>
          </a:r>
          <a:endParaRPr lang="en-US" sz="1800" dirty="0"/>
        </a:p>
      </dgm:t>
    </dgm:pt>
    <dgm:pt modelId="{135C8C2A-CFC6-4541-8C2B-C0DFB430CC1D}" type="parTrans" cxnId="{9C000E33-2F3D-4186-B97C-88B98F963026}">
      <dgm:prSet/>
      <dgm:spPr/>
      <dgm:t>
        <a:bodyPr/>
        <a:lstStyle/>
        <a:p>
          <a:endParaRPr lang="en-US"/>
        </a:p>
      </dgm:t>
    </dgm:pt>
    <dgm:pt modelId="{A47A02F5-CC34-46DC-B832-401143A0E737}" type="sibTrans" cxnId="{9C000E33-2F3D-4186-B97C-88B98F963026}">
      <dgm:prSet/>
      <dgm:spPr/>
      <dgm:t>
        <a:bodyPr/>
        <a:lstStyle/>
        <a:p>
          <a:endParaRPr lang="en-US"/>
        </a:p>
      </dgm:t>
    </dgm:pt>
    <dgm:pt modelId="{4E620FBC-B17A-41A9-A97B-C5CF75B9ADFE}">
      <dgm:prSet custT="1"/>
      <dgm:spPr/>
      <dgm:t>
        <a:bodyPr/>
        <a:lstStyle/>
        <a:p>
          <a:r>
            <a:rPr lang="en-US" sz="1800" dirty="0">
              <a:effectLst/>
            </a:rPr>
            <a:t>*Psychosis</a:t>
          </a:r>
        </a:p>
      </dgm:t>
    </dgm:pt>
    <dgm:pt modelId="{95E0E757-348A-49DE-9CF3-98D1AD44CF6F}" type="parTrans" cxnId="{BD42DE50-9C21-4B42-9F5F-0A98A730BAF4}">
      <dgm:prSet/>
      <dgm:spPr/>
      <dgm:t>
        <a:bodyPr/>
        <a:lstStyle/>
        <a:p>
          <a:endParaRPr lang="en-US"/>
        </a:p>
      </dgm:t>
    </dgm:pt>
    <dgm:pt modelId="{DAFBDB65-5F2C-447D-8E26-B5007A238A23}" type="sibTrans" cxnId="{BD42DE50-9C21-4B42-9F5F-0A98A730BAF4}">
      <dgm:prSet/>
      <dgm:spPr/>
      <dgm:t>
        <a:bodyPr/>
        <a:lstStyle/>
        <a:p>
          <a:endParaRPr lang="en-US"/>
        </a:p>
      </dgm:t>
    </dgm:pt>
    <dgm:pt modelId="{093A8870-9CAB-447E-B7C0-7A6203673F26}">
      <dgm:prSet custT="1"/>
      <dgm:spPr/>
      <dgm:t>
        <a:bodyPr/>
        <a:lstStyle/>
        <a:p>
          <a:r>
            <a:rPr lang="en-US" sz="1800" dirty="0">
              <a:effectLst/>
            </a:rPr>
            <a:t>*Euphoria</a:t>
          </a:r>
        </a:p>
      </dgm:t>
    </dgm:pt>
    <dgm:pt modelId="{6BD3EF83-2B35-47A3-9919-CC9D811F802C}" type="parTrans" cxnId="{4DBE0088-83E2-4432-A92E-6C9FA6B55422}">
      <dgm:prSet/>
      <dgm:spPr/>
      <dgm:t>
        <a:bodyPr/>
        <a:lstStyle/>
        <a:p>
          <a:endParaRPr lang="en-US"/>
        </a:p>
      </dgm:t>
    </dgm:pt>
    <dgm:pt modelId="{05AE6341-D57B-4BBB-9856-10D583C70E10}" type="sibTrans" cxnId="{4DBE0088-83E2-4432-A92E-6C9FA6B55422}">
      <dgm:prSet/>
      <dgm:spPr/>
      <dgm:t>
        <a:bodyPr/>
        <a:lstStyle/>
        <a:p>
          <a:endParaRPr lang="en-US"/>
        </a:p>
      </dgm:t>
    </dgm:pt>
    <dgm:pt modelId="{90F4A839-0637-4512-A108-EE43B25A20F0}">
      <dgm:prSet custT="1"/>
      <dgm:spPr/>
      <dgm:t>
        <a:bodyPr/>
        <a:lstStyle/>
        <a:p>
          <a:r>
            <a:rPr lang="en-US" sz="1800" dirty="0">
              <a:effectLst/>
            </a:rPr>
            <a:t>*Immunosuppression</a:t>
          </a:r>
          <a:endParaRPr lang="en-US" sz="1800" dirty="0">
            <a:solidFill>
              <a:srgbClr val="000000"/>
            </a:solidFill>
            <a:effectLst/>
            <a:latin typeface="Times New Roman" panose="02020603050405020304" pitchFamily="18" charset="0"/>
            <a:ea typeface="Times New Roman" panose="02020603050405020304" pitchFamily="18" charset="0"/>
          </a:endParaRPr>
        </a:p>
      </dgm:t>
    </dgm:pt>
    <dgm:pt modelId="{4EA33F1E-6312-4F2D-82C8-6901438FA66D}" type="parTrans" cxnId="{B380CB2D-7F2C-487E-B098-0D2D7B184CE3}">
      <dgm:prSet/>
      <dgm:spPr/>
      <dgm:t>
        <a:bodyPr/>
        <a:lstStyle/>
        <a:p>
          <a:endParaRPr lang="en-US"/>
        </a:p>
      </dgm:t>
    </dgm:pt>
    <dgm:pt modelId="{2D1721C5-3EE8-45C6-9761-8524E6DBA0D4}" type="sibTrans" cxnId="{B380CB2D-7F2C-487E-B098-0D2D7B184CE3}">
      <dgm:prSet/>
      <dgm:spPr/>
      <dgm:t>
        <a:bodyPr/>
        <a:lstStyle/>
        <a:p>
          <a:endParaRPr lang="en-US"/>
        </a:p>
      </dgm:t>
    </dgm:pt>
    <dgm:pt modelId="{BF49F39C-5D1A-4F59-BACF-D13D0B59556B}">
      <dgm:prSet custT="1"/>
      <dgm:spPr/>
      <dgm:t>
        <a:bodyPr/>
        <a:lstStyle/>
        <a:p>
          <a:r>
            <a:rPr lang="en-US" sz="1800" dirty="0">
              <a:effectLst/>
            </a:rPr>
            <a:t>*Chronic bronchitis symptoms</a:t>
          </a:r>
        </a:p>
      </dgm:t>
    </dgm:pt>
    <dgm:pt modelId="{5B4FAE16-9398-48B4-BC66-C5963276C77E}" type="parTrans" cxnId="{AF5236C5-00C9-43E5-9589-22EA65BB5002}">
      <dgm:prSet/>
      <dgm:spPr/>
      <dgm:t>
        <a:bodyPr/>
        <a:lstStyle/>
        <a:p>
          <a:endParaRPr lang="en-US"/>
        </a:p>
      </dgm:t>
    </dgm:pt>
    <dgm:pt modelId="{14391534-D26F-4589-8A56-9692479B6C1D}" type="sibTrans" cxnId="{AF5236C5-00C9-43E5-9589-22EA65BB5002}">
      <dgm:prSet/>
      <dgm:spPr/>
      <dgm:t>
        <a:bodyPr/>
        <a:lstStyle/>
        <a:p>
          <a:endParaRPr lang="en-US"/>
        </a:p>
      </dgm:t>
    </dgm:pt>
    <dgm:pt modelId="{AED47B8C-D0F7-4F90-A0A1-F49825A0EAFA}">
      <dgm:prSet custT="1"/>
      <dgm:spPr/>
      <dgm:t>
        <a:bodyPr/>
        <a:lstStyle/>
        <a:p>
          <a:r>
            <a:rPr lang="en-US" sz="1800" dirty="0">
              <a:effectLst/>
            </a:rPr>
            <a:t>*Increased risk of chronic psychotic disorder, including schizophrenia, in persons with predisposition to such disorders</a:t>
          </a:r>
        </a:p>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mn-lt"/>
              <a:ea typeface="Cambria" panose="02040503050406030204" pitchFamily="18" charset="0"/>
            </a:rPr>
            <a:t>*Sexual side effects</a:t>
          </a:r>
        </a:p>
      </dgm:t>
    </dgm:pt>
    <dgm:pt modelId="{BCC52A84-DE30-4ECB-99A5-6FB045C62A7A}" type="parTrans" cxnId="{D3D1B81A-3105-4B9D-B78F-9B28C5304B64}">
      <dgm:prSet/>
      <dgm:spPr/>
      <dgm:t>
        <a:bodyPr/>
        <a:lstStyle/>
        <a:p>
          <a:endParaRPr lang="en-US"/>
        </a:p>
      </dgm:t>
    </dgm:pt>
    <dgm:pt modelId="{3436EDD6-E818-4133-A368-58AB87A30F86}" type="sibTrans" cxnId="{D3D1B81A-3105-4B9D-B78F-9B28C5304B64}">
      <dgm:prSet/>
      <dgm:spPr/>
      <dgm:t>
        <a:bodyPr/>
        <a:lstStyle/>
        <a:p>
          <a:endParaRPr lang="en-US"/>
        </a:p>
      </dgm:t>
    </dgm:pt>
    <dgm:pt modelId="{2DA74F79-00D7-481A-85DA-3950DC258F94}">
      <dgm:prSet custT="1"/>
      <dgm:spPr/>
      <dgm:t>
        <a:bodyPr/>
        <a:lstStyle/>
        <a:p>
          <a:r>
            <a:rPr lang="en-US" sz="1800" dirty="0">
              <a:effectLst/>
            </a:rPr>
            <a:t>*Poor educational attainment/school dropout</a:t>
          </a:r>
        </a:p>
        <a:p>
          <a:r>
            <a:rPr lang="en-US" sz="1800" dirty="0">
              <a:effectLst/>
            </a:rPr>
            <a:t>*Cognitive impairment/lower IQ</a:t>
          </a:r>
        </a:p>
      </dgm:t>
    </dgm:pt>
    <dgm:pt modelId="{9A2AF4F8-D17D-47EF-A54C-6F677A512338}" type="parTrans" cxnId="{09893ABB-8A09-4C38-8A5F-E72552CB2C09}">
      <dgm:prSet/>
      <dgm:spPr/>
      <dgm:t>
        <a:bodyPr/>
        <a:lstStyle/>
        <a:p>
          <a:endParaRPr lang="en-US"/>
        </a:p>
      </dgm:t>
    </dgm:pt>
    <dgm:pt modelId="{AA85838D-11E2-4AB4-BD3A-7A783D27FD88}" type="sibTrans" cxnId="{09893ABB-8A09-4C38-8A5F-E72552CB2C09}">
      <dgm:prSet/>
      <dgm:spPr/>
      <dgm:t>
        <a:bodyPr/>
        <a:lstStyle/>
        <a:p>
          <a:endParaRPr lang="en-US"/>
        </a:p>
      </dgm:t>
    </dgm:pt>
    <dgm:pt modelId="{33A23AF9-AC3B-49B0-9997-0D2561A03DA2}">
      <dgm:prSet custT="1"/>
      <dgm:spPr/>
      <dgm:t>
        <a:bodyPr/>
        <a:lstStyle/>
        <a:p>
          <a:r>
            <a:rPr lang="en-US" sz="1800" dirty="0">
              <a:effectLst/>
            </a:rPr>
            <a:t>*Diminished life satisfaction and achievement</a:t>
          </a:r>
        </a:p>
      </dgm:t>
    </dgm:pt>
    <dgm:pt modelId="{C256AE14-D38E-43D6-8BF1-4F210E3A5971}" type="parTrans" cxnId="{50AC6F74-76C0-4A56-B342-4D4E20AE21B2}">
      <dgm:prSet/>
      <dgm:spPr/>
      <dgm:t>
        <a:bodyPr/>
        <a:lstStyle/>
        <a:p>
          <a:endParaRPr lang="en-US"/>
        </a:p>
      </dgm:t>
    </dgm:pt>
    <dgm:pt modelId="{5EEB0E29-AE46-45CA-A4EA-DC4B25CA0BCE}" type="sibTrans" cxnId="{50AC6F74-76C0-4A56-B342-4D4E20AE21B2}">
      <dgm:prSet/>
      <dgm:spPr/>
      <dgm:t>
        <a:bodyPr/>
        <a:lstStyle/>
        <a:p>
          <a:endParaRPr lang="en-US"/>
        </a:p>
      </dgm:t>
    </dgm:pt>
    <dgm:pt modelId="{01634854-AB49-406E-BE67-D8097DD340C6}">
      <dgm:prSet custT="1"/>
      <dgm:spPr/>
      <dgm:t>
        <a:bodyPr/>
        <a:lstStyle/>
        <a:p>
          <a:r>
            <a:rPr lang="en-US" sz="1800" dirty="0">
              <a:effectLst/>
            </a:rPr>
            <a:t>*Cardiovascular effects including tachycardia and postural hypotension</a:t>
          </a:r>
        </a:p>
      </dgm:t>
    </dgm:pt>
    <dgm:pt modelId="{2CA8DFD4-51AC-4771-9BCE-B5A11EB849CF}" type="parTrans" cxnId="{9F8753B7-0C44-4B24-942C-285DAC4237CD}">
      <dgm:prSet/>
      <dgm:spPr/>
      <dgm:t>
        <a:bodyPr/>
        <a:lstStyle/>
        <a:p>
          <a:endParaRPr lang="en-US"/>
        </a:p>
      </dgm:t>
    </dgm:pt>
    <dgm:pt modelId="{753466F4-0E3E-4BA4-81CD-236583D449F9}" type="sibTrans" cxnId="{9F8753B7-0C44-4B24-942C-285DAC4237CD}">
      <dgm:prSet/>
      <dgm:spPr/>
      <dgm:t>
        <a:bodyPr/>
        <a:lstStyle/>
        <a:p>
          <a:endParaRPr lang="en-US"/>
        </a:p>
      </dgm:t>
    </dgm:pt>
    <dgm:pt modelId="{A9E0F5BE-332B-434E-9DE0-D73E20D38A61}">
      <dgm:prSet custT="1"/>
      <dgm:spPr/>
      <dgm:t>
        <a:bodyPr/>
        <a:lstStyle/>
        <a:p>
          <a:r>
            <a:rPr lang="en-US" sz="1800" dirty="0">
              <a:effectLst/>
            </a:rPr>
            <a:t>*Decreased sperm counts</a:t>
          </a:r>
          <a:endParaRPr lang="en-US" sz="1800" dirty="0">
            <a:solidFill>
              <a:srgbClr val="000000"/>
            </a:solidFill>
            <a:effectLst/>
            <a:latin typeface="Times New Roman" panose="02020603050405020304" pitchFamily="18" charset="0"/>
            <a:ea typeface="Times New Roman" panose="02020603050405020304" pitchFamily="18" charset="0"/>
          </a:endParaRPr>
        </a:p>
      </dgm:t>
    </dgm:pt>
    <dgm:pt modelId="{62BED049-59E6-4A23-A47D-5D7B783B9672}" type="parTrans" cxnId="{7D531487-1A7F-4A99-A1FA-119DBA644ED7}">
      <dgm:prSet/>
      <dgm:spPr/>
      <dgm:t>
        <a:bodyPr/>
        <a:lstStyle/>
        <a:p>
          <a:endParaRPr lang="en-US"/>
        </a:p>
      </dgm:t>
    </dgm:pt>
    <dgm:pt modelId="{3EEE17B8-2EAE-48C8-A5B1-790F56F7514F}" type="sibTrans" cxnId="{7D531487-1A7F-4A99-A1FA-119DBA644ED7}">
      <dgm:prSet/>
      <dgm:spPr/>
      <dgm:t>
        <a:bodyPr/>
        <a:lstStyle/>
        <a:p>
          <a:endParaRPr lang="en-US"/>
        </a:p>
      </dgm:t>
    </dgm:pt>
    <dgm:pt modelId="{B08F8AC7-56D4-472E-8162-2D0C2043B565}" type="pres">
      <dgm:prSet presAssocID="{8E6478DB-8BEA-41F5-823C-6E8C7AF44268}" presName="Name0" presStyleCnt="0">
        <dgm:presLayoutVars>
          <dgm:chMax val="5"/>
          <dgm:chPref val="5"/>
          <dgm:dir/>
          <dgm:animLvl val="lvl"/>
        </dgm:presLayoutVars>
      </dgm:prSet>
      <dgm:spPr/>
      <dgm:t>
        <a:bodyPr/>
        <a:lstStyle/>
        <a:p>
          <a:endParaRPr lang="en-US"/>
        </a:p>
      </dgm:t>
    </dgm:pt>
    <dgm:pt modelId="{0488F6FB-8892-4382-9956-DD3207F5A874}" type="pres">
      <dgm:prSet presAssocID="{1140E30C-E558-4D53-AD9B-1E24E10A0D8C}" presName="parentText1" presStyleLbl="node1" presStyleIdx="0" presStyleCnt="3">
        <dgm:presLayoutVars>
          <dgm:chMax/>
          <dgm:chPref val="3"/>
          <dgm:bulletEnabled val="1"/>
        </dgm:presLayoutVars>
      </dgm:prSet>
      <dgm:spPr/>
      <dgm:t>
        <a:bodyPr/>
        <a:lstStyle/>
        <a:p>
          <a:endParaRPr lang="en-US"/>
        </a:p>
      </dgm:t>
    </dgm:pt>
    <dgm:pt modelId="{9AA96B01-96D3-4F50-BB67-9BB37FC29966}" type="pres">
      <dgm:prSet presAssocID="{1140E30C-E558-4D53-AD9B-1E24E10A0D8C}" presName="childText1" presStyleLbl="solidAlignAcc1" presStyleIdx="0" presStyleCnt="3">
        <dgm:presLayoutVars>
          <dgm:chMax val="0"/>
          <dgm:chPref val="0"/>
          <dgm:bulletEnabled val="1"/>
        </dgm:presLayoutVars>
      </dgm:prSet>
      <dgm:spPr/>
      <dgm:t>
        <a:bodyPr/>
        <a:lstStyle/>
        <a:p>
          <a:endParaRPr lang="en-US"/>
        </a:p>
      </dgm:t>
    </dgm:pt>
    <dgm:pt modelId="{DFA5F7EC-D34B-4BD5-9B63-CD3F78176D7A}" type="pres">
      <dgm:prSet presAssocID="{9CBE4586-4F8D-494E-AC56-5A338144CEB2}" presName="parentText2" presStyleLbl="node1" presStyleIdx="1" presStyleCnt="3">
        <dgm:presLayoutVars>
          <dgm:chMax/>
          <dgm:chPref val="3"/>
          <dgm:bulletEnabled val="1"/>
        </dgm:presLayoutVars>
      </dgm:prSet>
      <dgm:spPr/>
      <dgm:t>
        <a:bodyPr/>
        <a:lstStyle/>
        <a:p>
          <a:endParaRPr lang="en-US"/>
        </a:p>
      </dgm:t>
    </dgm:pt>
    <dgm:pt modelId="{B3D7F825-8AB9-445A-9A30-B2B220EECD53}" type="pres">
      <dgm:prSet presAssocID="{9CBE4586-4F8D-494E-AC56-5A338144CEB2}" presName="childText2" presStyleLbl="solidAlignAcc1" presStyleIdx="1" presStyleCnt="3">
        <dgm:presLayoutVars>
          <dgm:chMax val="0"/>
          <dgm:chPref val="0"/>
          <dgm:bulletEnabled val="1"/>
        </dgm:presLayoutVars>
      </dgm:prSet>
      <dgm:spPr/>
      <dgm:t>
        <a:bodyPr/>
        <a:lstStyle/>
        <a:p>
          <a:endParaRPr lang="en-US"/>
        </a:p>
      </dgm:t>
    </dgm:pt>
    <dgm:pt modelId="{36698807-5FC0-4C85-B7BE-D7DEEF79D27D}" type="pres">
      <dgm:prSet presAssocID="{FAB96E08-2C50-4327-9E50-996021D80FF5}" presName="parentText3" presStyleLbl="node1" presStyleIdx="2" presStyleCnt="3">
        <dgm:presLayoutVars>
          <dgm:chMax/>
          <dgm:chPref val="3"/>
          <dgm:bulletEnabled val="1"/>
        </dgm:presLayoutVars>
      </dgm:prSet>
      <dgm:spPr/>
      <dgm:t>
        <a:bodyPr/>
        <a:lstStyle/>
        <a:p>
          <a:endParaRPr lang="en-US"/>
        </a:p>
      </dgm:t>
    </dgm:pt>
    <dgm:pt modelId="{31DE1DC5-F517-4219-B0CB-F88A8FCA5677}" type="pres">
      <dgm:prSet presAssocID="{FAB96E08-2C50-4327-9E50-996021D80FF5}" presName="childText3" presStyleLbl="solidAlignAcc1" presStyleIdx="2" presStyleCnt="3">
        <dgm:presLayoutVars>
          <dgm:chMax val="0"/>
          <dgm:chPref val="0"/>
          <dgm:bulletEnabled val="1"/>
        </dgm:presLayoutVars>
      </dgm:prSet>
      <dgm:spPr/>
      <dgm:t>
        <a:bodyPr/>
        <a:lstStyle/>
        <a:p>
          <a:endParaRPr lang="en-US"/>
        </a:p>
      </dgm:t>
    </dgm:pt>
  </dgm:ptLst>
  <dgm:cxnLst>
    <dgm:cxn modelId="{5A1E1122-6165-4906-AA7F-F3ABD88E0B8D}" srcId="{8E6478DB-8BEA-41F5-823C-6E8C7AF44268}" destId="{FAB96E08-2C50-4327-9E50-996021D80FF5}" srcOrd="2" destOrd="0" parTransId="{67E18D8A-52F5-4D4C-92ED-B368BFCF67EF}" sibTransId="{A274C3DC-E9A8-4259-8783-0813AE20BC12}"/>
    <dgm:cxn modelId="{AF5236C5-00C9-43E5-9589-22EA65BB5002}" srcId="{9CBE4586-4F8D-494E-AC56-5A338144CEB2}" destId="{BF49F39C-5D1A-4F59-BACF-D13D0B59556B}" srcOrd="1" destOrd="0" parTransId="{5B4FAE16-9398-48B4-BC66-C5963276C77E}" sibTransId="{14391534-D26F-4589-8A56-9692479B6C1D}"/>
    <dgm:cxn modelId="{B380CB2D-7F2C-487E-B098-0D2D7B184CE3}" srcId="{1140E30C-E558-4D53-AD9B-1E24E10A0D8C}" destId="{90F4A839-0637-4512-A108-EE43B25A20F0}" srcOrd="3" destOrd="0" parTransId="{4EA33F1E-6312-4F2D-82C8-6901438FA66D}" sibTransId="{2D1721C5-3EE8-45C6-9761-8524E6DBA0D4}"/>
    <dgm:cxn modelId="{D3D1B81A-3105-4B9D-B78F-9B28C5304B64}" srcId="{9CBE4586-4F8D-494E-AC56-5A338144CEB2}" destId="{AED47B8C-D0F7-4F90-A0A1-F49825A0EAFA}" srcOrd="2" destOrd="0" parTransId="{BCC52A84-DE30-4ECB-99A5-6FB045C62A7A}" sibTransId="{3436EDD6-E818-4133-A368-58AB87A30F86}"/>
    <dgm:cxn modelId="{2C1EC275-9208-4548-BB3E-B02410F52CBF}" type="presOf" srcId="{33A23AF9-AC3B-49B0-9997-0D2561A03DA2}" destId="{31DE1DC5-F517-4219-B0CB-F88A8FCA5677}" srcOrd="0" destOrd="2" presId="urn:microsoft.com/office/officeart/2009/3/layout/IncreasingArrowsProcess"/>
    <dgm:cxn modelId="{5287572E-5A69-4438-93EA-EDF9E9D108E1}" type="presOf" srcId="{093A8870-9CAB-447E-B7C0-7A6203673F26}" destId="{9AA96B01-96D3-4F50-BB67-9BB37FC29966}" srcOrd="0" destOrd="2" presId="urn:microsoft.com/office/officeart/2009/3/layout/IncreasingArrowsProcess"/>
    <dgm:cxn modelId="{2FA4C72F-2863-43FF-AD9E-111EF59547D5}" type="presOf" srcId="{CE39770E-070E-4279-9389-9337CFDC02A1}" destId="{31DE1DC5-F517-4219-B0CB-F88A8FCA5677}" srcOrd="0" destOrd="0" presId="urn:microsoft.com/office/officeart/2009/3/layout/IncreasingArrowsProcess"/>
    <dgm:cxn modelId="{906D880E-0418-4576-88D3-DBFE04D5D9BD}" type="presOf" srcId="{8B8D866C-805D-4BCE-BAA7-601F2B0023D9}" destId="{9AA96B01-96D3-4F50-BB67-9BB37FC29966}" srcOrd="0" destOrd="0" presId="urn:microsoft.com/office/officeart/2009/3/layout/IncreasingArrowsProcess"/>
    <dgm:cxn modelId="{9F8753B7-0C44-4B24-942C-285DAC4237CD}" srcId="{FAB96E08-2C50-4327-9E50-996021D80FF5}" destId="{01634854-AB49-406E-BE67-D8097DD340C6}" srcOrd="3" destOrd="0" parTransId="{2CA8DFD4-51AC-4771-9BCE-B5A11EB849CF}" sibTransId="{753466F4-0E3E-4BA4-81CD-236583D449F9}"/>
    <dgm:cxn modelId="{1E7577C6-CE42-4967-BA38-A82DD5B407E9}" type="presOf" srcId="{01634854-AB49-406E-BE67-D8097DD340C6}" destId="{31DE1DC5-F517-4219-B0CB-F88A8FCA5677}" srcOrd="0" destOrd="3" presId="urn:microsoft.com/office/officeart/2009/3/layout/IncreasingArrowsProcess"/>
    <dgm:cxn modelId="{3237F885-2CEA-4638-B1B1-F1B5D8E5220B}" type="presOf" srcId="{9CBE4586-4F8D-494E-AC56-5A338144CEB2}" destId="{DFA5F7EC-D34B-4BD5-9B63-CD3F78176D7A}" srcOrd="0" destOrd="0" presId="urn:microsoft.com/office/officeart/2009/3/layout/IncreasingArrowsProcess"/>
    <dgm:cxn modelId="{BF684799-7D71-403F-8D89-39BDA7EE1AB9}" type="presOf" srcId="{FAB96E08-2C50-4327-9E50-996021D80FF5}" destId="{36698807-5FC0-4C85-B7BE-D7DEEF79D27D}" srcOrd="0" destOrd="0" presId="urn:microsoft.com/office/officeart/2009/3/layout/IncreasingArrowsProcess"/>
    <dgm:cxn modelId="{71D9B1EB-E262-4B42-A78F-453BC2B6DC09}" type="presOf" srcId="{2DA74F79-00D7-481A-85DA-3950DC258F94}" destId="{31DE1DC5-F517-4219-B0CB-F88A8FCA5677}" srcOrd="0" destOrd="1" presId="urn:microsoft.com/office/officeart/2009/3/layout/IncreasingArrowsProcess"/>
    <dgm:cxn modelId="{F5FA7E71-FA4F-4F18-9095-03C2AE5A304F}" type="presOf" srcId="{28685E55-652F-42B8-9BBB-76AD85AFD17B}" destId="{B3D7F825-8AB9-445A-9A30-B2B220EECD53}" srcOrd="0" destOrd="0" presId="urn:microsoft.com/office/officeart/2009/3/layout/IncreasingArrowsProcess"/>
    <dgm:cxn modelId="{0096DA49-A4E9-449D-88EC-A9DEFC7E3934}" srcId="{9CBE4586-4F8D-494E-AC56-5A338144CEB2}" destId="{28685E55-652F-42B8-9BBB-76AD85AFD17B}" srcOrd="0" destOrd="0" parTransId="{4EEF54F8-BE0D-4DF2-9481-5C9D57603637}" sibTransId="{F32BB086-352F-4ED9-8C98-ADFBCA8B1209}"/>
    <dgm:cxn modelId="{7AC7C071-2B06-4450-BDB6-BEFEA2C36ECA}" type="presOf" srcId="{AED47B8C-D0F7-4F90-A0A1-F49825A0EAFA}" destId="{B3D7F825-8AB9-445A-9A30-B2B220EECD53}" srcOrd="0" destOrd="2" presId="urn:microsoft.com/office/officeart/2009/3/layout/IncreasingArrowsProcess"/>
    <dgm:cxn modelId="{6400AF36-6CD1-4143-87C7-16A3F8D1F365}" type="presOf" srcId="{BF49F39C-5D1A-4F59-BACF-D13D0B59556B}" destId="{B3D7F825-8AB9-445A-9A30-B2B220EECD53}" srcOrd="0" destOrd="1" presId="urn:microsoft.com/office/officeart/2009/3/layout/IncreasingArrowsProcess"/>
    <dgm:cxn modelId="{BD42DE50-9C21-4B42-9F5F-0A98A730BAF4}" srcId="{1140E30C-E558-4D53-AD9B-1E24E10A0D8C}" destId="{4E620FBC-B17A-41A9-A97B-C5CF75B9ADFE}" srcOrd="1" destOrd="0" parTransId="{95E0E757-348A-49DE-9CF3-98D1AD44CF6F}" sibTransId="{DAFBDB65-5F2C-447D-8E26-B5007A238A23}"/>
    <dgm:cxn modelId="{9C000E33-2F3D-4186-B97C-88B98F963026}" srcId="{FAB96E08-2C50-4327-9E50-996021D80FF5}" destId="{CE39770E-070E-4279-9389-9337CFDC02A1}" srcOrd="0" destOrd="0" parTransId="{135C8C2A-CFC6-4541-8C2B-C0DFB430CC1D}" sibTransId="{A47A02F5-CC34-46DC-B832-401143A0E737}"/>
    <dgm:cxn modelId="{4DBE0088-83E2-4432-A92E-6C9FA6B55422}" srcId="{1140E30C-E558-4D53-AD9B-1E24E10A0D8C}" destId="{093A8870-9CAB-447E-B7C0-7A6203673F26}" srcOrd="2" destOrd="0" parTransId="{6BD3EF83-2B35-47A3-9919-CC9D811F802C}" sibTransId="{05AE6341-D57B-4BBB-9856-10D583C70E10}"/>
    <dgm:cxn modelId="{5BDAD586-E05D-4CC3-885E-D2AF2721516A}" srcId="{8E6478DB-8BEA-41F5-823C-6E8C7AF44268}" destId="{1140E30C-E558-4D53-AD9B-1E24E10A0D8C}" srcOrd="0" destOrd="0" parTransId="{D242C7F0-5C89-4297-8154-C39998993C55}" sibTransId="{87A05DD4-CC9C-4FB2-BC17-7D72EBDFD6EC}"/>
    <dgm:cxn modelId="{B10569D4-6B30-4A31-8724-054FB3FD57A9}" srcId="{8E6478DB-8BEA-41F5-823C-6E8C7AF44268}" destId="{9CBE4586-4F8D-494E-AC56-5A338144CEB2}" srcOrd="1" destOrd="0" parTransId="{66C0B01B-D677-4E01-B57F-5BE2C193269A}" sibTransId="{C1574256-B768-437C-BBB6-FF34C7054302}"/>
    <dgm:cxn modelId="{AA98FE53-6CB4-4033-B4B6-719E1B7305FC}" srcId="{1140E30C-E558-4D53-AD9B-1E24E10A0D8C}" destId="{8B8D866C-805D-4BCE-BAA7-601F2B0023D9}" srcOrd="0" destOrd="0" parTransId="{F0DBDD4B-D6A7-4538-8EF6-85F500F60041}" sibTransId="{A5A470F5-A68C-4A40-9F52-C1114A70AFD3}"/>
    <dgm:cxn modelId="{50AC6F74-76C0-4A56-B342-4D4E20AE21B2}" srcId="{FAB96E08-2C50-4327-9E50-996021D80FF5}" destId="{33A23AF9-AC3B-49B0-9997-0D2561A03DA2}" srcOrd="2" destOrd="0" parTransId="{C256AE14-D38E-43D6-8BF1-4F210E3A5971}" sibTransId="{5EEB0E29-AE46-45CA-A4EA-DC4B25CA0BCE}"/>
    <dgm:cxn modelId="{7D531487-1A7F-4A99-A1FA-119DBA644ED7}" srcId="{FAB96E08-2C50-4327-9E50-996021D80FF5}" destId="{A9E0F5BE-332B-434E-9DE0-D73E20D38A61}" srcOrd="4" destOrd="0" parTransId="{62BED049-59E6-4A23-A47D-5D7B783B9672}" sibTransId="{3EEE17B8-2EAE-48C8-A5B1-790F56F7514F}"/>
    <dgm:cxn modelId="{C2C9450D-2362-4479-B536-B25440120881}" type="presOf" srcId="{A9E0F5BE-332B-434E-9DE0-D73E20D38A61}" destId="{31DE1DC5-F517-4219-B0CB-F88A8FCA5677}" srcOrd="0" destOrd="4" presId="urn:microsoft.com/office/officeart/2009/3/layout/IncreasingArrowsProcess"/>
    <dgm:cxn modelId="{09893ABB-8A09-4C38-8A5F-E72552CB2C09}" srcId="{FAB96E08-2C50-4327-9E50-996021D80FF5}" destId="{2DA74F79-00D7-481A-85DA-3950DC258F94}" srcOrd="1" destOrd="0" parTransId="{9A2AF4F8-D17D-47EF-A54C-6F677A512338}" sibTransId="{AA85838D-11E2-4AB4-BD3A-7A783D27FD88}"/>
    <dgm:cxn modelId="{2274912D-4377-4E9B-A387-00DDC627581F}" type="presOf" srcId="{4E620FBC-B17A-41A9-A97B-C5CF75B9ADFE}" destId="{9AA96B01-96D3-4F50-BB67-9BB37FC29966}" srcOrd="0" destOrd="1" presId="urn:microsoft.com/office/officeart/2009/3/layout/IncreasingArrowsProcess"/>
    <dgm:cxn modelId="{6488C604-4D0F-42D8-964A-28D2B4522887}" type="presOf" srcId="{1140E30C-E558-4D53-AD9B-1E24E10A0D8C}" destId="{0488F6FB-8892-4382-9956-DD3207F5A874}" srcOrd="0" destOrd="0" presId="urn:microsoft.com/office/officeart/2009/3/layout/IncreasingArrowsProcess"/>
    <dgm:cxn modelId="{B3C7B990-6B53-4E7B-98C2-95B8020C1C80}" type="presOf" srcId="{90F4A839-0637-4512-A108-EE43B25A20F0}" destId="{9AA96B01-96D3-4F50-BB67-9BB37FC29966}" srcOrd="0" destOrd="3" presId="urn:microsoft.com/office/officeart/2009/3/layout/IncreasingArrowsProcess"/>
    <dgm:cxn modelId="{0F25A1A4-8FB5-42A5-9C8E-51940E2460B1}" type="presOf" srcId="{8E6478DB-8BEA-41F5-823C-6E8C7AF44268}" destId="{B08F8AC7-56D4-472E-8162-2D0C2043B565}" srcOrd="0" destOrd="0" presId="urn:microsoft.com/office/officeart/2009/3/layout/IncreasingArrowsProcess"/>
    <dgm:cxn modelId="{CB93C595-D68E-4892-8372-8B3269EA50DA}" type="presParOf" srcId="{B08F8AC7-56D4-472E-8162-2D0C2043B565}" destId="{0488F6FB-8892-4382-9956-DD3207F5A874}" srcOrd="0" destOrd="0" presId="urn:microsoft.com/office/officeart/2009/3/layout/IncreasingArrowsProcess"/>
    <dgm:cxn modelId="{9E21F74B-22A2-4088-99EC-6281FDADDB97}" type="presParOf" srcId="{B08F8AC7-56D4-472E-8162-2D0C2043B565}" destId="{9AA96B01-96D3-4F50-BB67-9BB37FC29966}" srcOrd="1" destOrd="0" presId="urn:microsoft.com/office/officeart/2009/3/layout/IncreasingArrowsProcess"/>
    <dgm:cxn modelId="{32862369-5151-4122-8CDA-B6B76A1B6276}" type="presParOf" srcId="{B08F8AC7-56D4-472E-8162-2D0C2043B565}" destId="{DFA5F7EC-D34B-4BD5-9B63-CD3F78176D7A}" srcOrd="2" destOrd="0" presId="urn:microsoft.com/office/officeart/2009/3/layout/IncreasingArrowsProcess"/>
    <dgm:cxn modelId="{B9DC71F2-4977-41DC-AD4B-082BC8F5987B}" type="presParOf" srcId="{B08F8AC7-56D4-472E-8162-2D0C2043B565}" destId="{B3D7F825-8AB9-445A-9A30-B2B220EECD53}" srcOrd="3" destOrd="0" presId="urn:microsoft.com/office/officeart/2009/3/layout/IncreasingArrowsProcess"/>
    <dgm:cxn modelId="{EFC7C3E4-7E11-4EC8-BC96-0DC9D1DA70E6}" type="presParOf" srcId="{B08F8AC7-56D4-472E-8162-2D0C2043B565}" destId="{36698807-5FC0-4C85-B7BE-D7DEEF79D27D}" srcOrd="4" destOrd="0" presId="urn:microsoft.com/office/officeart/2009/3/layout/IncreasingArrowsProcess"/>
    <dgm:cxn modelId="{15058E7C-4CFA-45D9-A20C-AA98A7067495}" type="presParOf" srcId="{B08F8AC7-56D4-472E-8162-2D0C2043B565}" destId="{31DE1DC5-F517-4219-B0CB-F88A8FCA567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F6FB-8892-4382-9956-DD3207F5A874}">
      <dsp:nvSpPr>
        <dsp:cNvPr id="0" name=""/>
        <dsp:cNvSpPr/>
      </dsp:nvSpPr>
      <dsp:spPr>
        <a:xfrm>
          <a:off x="33411" y="505852"/>
          <a:ext cx="11521121" cy="16779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66369" numCol="1" spcCol="1270" anchor="ctr" anchorCtr="0">
          <a:noAutofit/>
        </a:bodyPr>
        <a:lstStyle/>
        <a:p>
          <a:pPr lvl="0" algn="l" defTabSz="933450">
            <a:lnSpc>
              <a:spcPct val="90000"/>
            </a:lnSpc>
            <a:spcBef>
              <a:spcPct val="0"/>
            </a:spcBef>
            <a:spcAft>
              <a:spcPct val="35000"/>
            </a:spcAft>
          </a:pPr>
          <a:r>
            <a:rPr lang="en-US" sz="2100" b="1" kern="1200" dirty="0"/>
            <a:t>Short Term </a:t>
          </a:r>
        </a:p>
      </dsp:txBody>
      <dsp:txXfrm>
        <a:off x="33411" y="925331"/>
        <a:ext cx="11101643" cy="838957"/>
      </dsp:txXfrm>
    </dsp:sp>
    <dsp:sp modelId="{9AA96B01-96D3-4F50-BB67-9BB37FC29966}">
      <dsp:nvSpPr>
        <dsp:cNvPr id="0" name=""/>
        <dsp:cNvSpPr/>
      </dsp:nvSpPr>
      <dsp:spPr>
        <a:xfrm>
          <a:off x="33411" y="1799766"/>
          <a:ext cx="3548505" cy="32322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effectLst/>
            </a:rPr>
            <a:t>*Impaired short term memory/ability to learn/maintain</a:t>
          </a:r>
        </a:p>
        <a:p>
          <a:pPr lvl="0" algn="l" defTabSz="800100">
            <a:lnSpc>
              <a:spcPct val="90000"/>
            </a:lnSpc>
            <a:spcBef>
              <a:spcPct val="0"/>
            </a:spcBef>
            <a:spcAft>
              <a:spcPct val="35000"/>
            </a:spcAft>
          </a:pPr>
          <a:r>
            <a:rPr lang="en-US" sz="1800" kern="1200" dirty="0">
              <a:effectLst/>
            </a:rPr>
            <a:t>*Impaired motor coordination</a:t>
          </a:r>
        </a:p>
        <a:p>
          <a:pPr lvl="0" algn="l" defTabSz="800100">
            <a:lnSpc>
              <a:spcPct val="90000"/>
            </a:lnSpc>
            <a:spcBef>
              <a:spcPct val="0"/>
            </a:spcBef>
            <a:spcAft>
              <a:spcPct val="35000"/>
            </a:spcAft>
          </a:pPr>
          <a:r>
            <a:rPr lang="en-US" sz="1800" kern="1200" dirty="0">
              <a:effectLst/>
            </a:rPr>
            <a:t>*Altered judgment</a:t>
          </a:r>
        </a:p>
        <a:p>
          <a:pPr lvl="0" algn="l" defTabSz="800100">
            <a:lnSpc>
              <a:spcPct val="90000"/>
            </a:lnSpc>
            <a:spcBef>
              <a:spcPct val="0"/>
            </a:spcBef>
            <a:spcAft>
              <a:spcPct val="35000"/>
            </a:spcAft>
          </a:pPr>
          <a:r>
            <a:rPr lang="en-US" sz="1800" kern="1200" dirty="0">
              <a:effectLst/>
            </a:rPr>
            <a:t>*Paranoia</a:t>
          </a:r>
          <a:endParaRPr lang="en-US" sz="1800" kern="1200" dirty="0"/>
        </a:p>
        <a:p>
          <a:pPr lvl="0" algn="l" defTabSz="800100">
            <a:lnSpc>
              <a:spcPct val="90000"/>
            </a:lnSpc>
            <a:spcBef>
              <a:spcPct val="0"/>
            </a:spcBef>
            <a:spcAft>
              <a:spcPct val="35000"/>
            </a:spcAft>
          </a:pPr>
          <a:r>
            <a:rPr lang="en-US" sz="1800" kern="1200" dirty="0">
              <a:effectLst/>
            </a:rPr>
            <a:t>*Psychosis</a:t>
          </a:r>
        </a:p>
        <a:p>
          <a:pPr lvl="0" algn="l" defTabSz="800100">
            <a:lnSpc>
              <a:spcPct val="90000"/>
            </a:lnSpc>
            <a:spcBef>
              <a:spcPct val="0"/>
            </a:spcBef>
            <a:spcAft>
              <a:spcPct val="35000"/>
            </a:spcAft>
          </a:pPr>
          <a:r>
            <a:rPr lang="en-US" sz="1800" kern="1200" dirty="0">
              <a:effectLst/>
            </a:rPr>
            <a:t>*Euphoria</a:t>
          </a:r>
        </a:p>
        <a:p>
          <a:pPr lvl="0" algn="l" defTabSz="800100">
            <a:lnSpc>
              <a:spcPct val="90000"/>
            </a:lnSpc>
            <a:spcBef>
              <a:spcPct val="0"/>
            </a:spcBef>
            <a:spcAft>
              <a:spcPct val="35000"/>
            </a:spcAft>
          </a:pPr>
          <a:r>
            <a:rPr lang="en-US" sz="1800" kern="1200" dirty="0">
              <a:effectLst/>
            </a:rPr>
            <a:t>*Immunosuppression</a:t>
          </a:r>
          <a:endParaRPr lang="en-US" sz="1800" kern="1200" dirty="0">
            <a:solidFill>
              <a:srgbClr val="000000"/>
            </a:solidFill>
            <a:effectLst/>
            <a:latin typeface="Times New Roman" panose="02020603050405020304" pitchFamily="18" charset="0"/>
            <a:ea typeface="Times New Roman" panose="02020603050405020304" pitchFamily="18" charset="0"/>
          </a:endParaRPr>
        </a:p>
      </dsp:txBody>
      <dsp:txXfrm>
        <a:off x="33411" y="1799766"/>
        <a:ext cx="3548505" cy="3232280"/>
      </dsp:txXfrm>
    </dsp:sp>
    <dsp:sp modelId="{DFA5F7EC-D34B-4BD5-9B63-CD3F78176D7A}">
      <dsp:nvSpPr>
        <dsp:cNvPr id="0" name=""/>
        <dsp:cNvSpPr/>
      </dsp:nvSpPr>
      <dsp:spPr>
        <a:xfrm>
          <a:off x="3581916" y="1065156"/>
          <a:ext cx="7972616" cy="16779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66369" numCol="1" spcCol="1270" anchor="ctr" anchorCtr="0">
          <a:noAutofit/>
        </a:bodyPr>
        <a:lstStyle/>
        <a:p>
          <a:pPr lvl="0" algn="l" defTabSz="933450">
            <a:lnSpc>
              <a:spcPct val="90000"/>
            </a:lnSpc>
            <a:spcBef>
              <a:spcPct val="0"/>
            </a:spcBef>
            <a:spcAft>
              <a:spcPct val="35000"/>
            </a:spcAft>
          </a:pPr>
          <a:r>
            <a:rPr lang="en-US" sz="2100" b="1" kern="1200" dirty="0"/>
            <a:t>Long Term/Heavy</a:t>
          </a:r>
        </a:p>
      </dsp:txBody>
      <dsp:txXfrm>
        <a:off x="3581916" y="1484635"/>
        <a:ext cx="7553138" cy="838957"/>
      </dsp:txXfrm>
    </dsp:sp>
    <dsp:sp modelId="{B3D7F825-8AB9-445A-9A30-B2B220EECD53}">
      <dsp:nvSpPr>
        <dsp:cNvPr id="0" name=""/>
        <dsp:cNvSpPr/>
      </dsp:nvSpPr>
      <dsp:spPr>
        <a:xfrm>
          <a:off x="3581916" y="2359070"/>
          <a:ext cx="3548505" cy="32322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effectLst/>
            </a:rPr>
            <a:t>*Addiction: 9.1% of overall users, 17% of those who begin use in adolescence and 25-50% of daily users</a:t>
          </a:r>
          <a:endParaRPr lang="en-US" sz="1800" kern="1200" dirty="0"/>
        </a:p>
        <a:p>
          <a:pPr lvl="0" algn="l" defTabSz="800100">
            <a:lnSpc>
              <a:spcPct val="90000"/>
            </a:lnSpc>
            <a:spcBef>
              <a:spcPct val="0"/>
            </a:spcBef>
            <a:spcAft>
              <a:spcPct val="35000"/>
            </a:spcAft>
          </a:pPr>
          <a:r>
            <a:rPr lang="en-US" sz="1800" kern="1200" dirty="0">
              <a:effectLst/>
            </a:rPr>
            <a:t>*Chronic bronchitis symptoms</a:t>
          </a:r>
        </a:p>
        <a:p>
          <a:pPr lvl="0" algn="l" defTabSz="800100">
            <a:lnSpc>
              <a:spcPct val="90000"/>
            </a:lnSpc>
            <a:spcBef>
              <a:spcPct val="0"/>
            </a:spcBef>
            <a:spcAft>
              <a:spcPct val="35000"/>
            </a:spcAft>
          </a:pPr>
          <a:r>
            <a:rPr lang="en-US" sz="1800" kern="1200" dirty="0">
              <a:effectLst/>
            </a:rPr>
            <a:t>*Increased risk of chronic psychotic disorder, including schizophrenia, in persons with predisposition to such disorders</a:t>
          </a:r>
        </a:p>
        <a:p>
          <a:pPr lvl="0" algn="l" defTabSz="800100">
            <a:lnSpc>
              <a:spcPct val="90000"/>
            </a:lnSpc>
            <a:spcBef>
              <a:spcPct val="0"/>
            </a:spcBef>
            <a:spcAft>
              <a:spcPct val="35000"/>
            </a:spcAft>
          </a:pP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lvl="0" algn="l" defTabSz="800100">
            <a:lnSpc>
              <a:spcPct val="90000"/>
            </a:lnSpc>
            <a:spcBef>
              <a:spcPct val="0"/>
            </a:spcBef>
            <a:spcAft>
              <a:spcPct val="35000"/>
            </a:spcAft>
          </a:pPr>
          <a:r>
            <a:rPr lang="en-US" sz="1800" kern="1200" dirty="0">
              <a:solidFill>
                <a:srgbClr val="000000"/>
              </a:solidFill>
              <a:effectLst/>
              <a:latin typeface="+mn-lt"/>
              <a:ea typeface="Cambria" panose="02040503050406030204" pitchFamily="18" charset="0"/>
            </a:rPr>
            <a:t>*Sexual side effects</a:t>
          </a:r>
        </a:p>
      </dsp:txBody>
      <dsp:txXfrm>
        <a:off x="3581916" y="2359070"/>
        <a:ext cx="3548505" cy="3232280"/>
      </dsp:txXfrm>
    </dsp:sp>
    <dsp:sp modelId="{36698807-5FC0-4C85-B7BE-D7DEEF79D27D}">
      <dsp:nvSpPr>
        <dsp:cNvPr id="0" name=""/>
        <dsp:cNvSpPr/>
      </dsp:nvSpPr>
      <dsp:spPr>
        <a:xfrm>
          <a:off x="7130422" y="1624461"/>
          <a:ext cx="4424110" cy="16779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66369" numCol="1" spcCol="1270" anchor="ctr" anchorCtr="0">
          <a:noAutofit/>
        </a:bodyPr>
        <a:lstStyle/>
        <a:p>
          <a:pPr lvl="0" algn="l" defTabSz="933450">
            <a:lnSpc>
              <a:spcPct val="90000"/>
            </a:lnSpc>
            <a:spcBef>
              <a:spcPct val="0"/>
            </a:spcBef>
            <a:spcAft>
              <a:spcPct val="35000"/>
            </a:spcAft>
          </a:pPr>
          <a:r>
            <a:rPr lang="en-US" sz="2100" b="1" kern="1200" dirty="0"/>
            <a:t>Long Term/Heavy in Adolescents</a:t>
          </a:r>
        </a:p>
      </dsp:txBody>
      <dsp:txXfrm>
        <a:off x="7130422" y="2043940"/>
        <a:ext cx="4004632" cy="838957"/>
      </dsp:txXfrm>
    </dsp:sp>
    <dsp:sp modelId="{31DE1DC5-F517-4219-B0CB-F88A8FCA5677}">
      <dsp:nvSpPr>
        <dsp:cNvPr id="0" name=""/>
        <dsp:cNvSpPr/>
      </dsp:nvSpPr>
      <dsp:spPr>
        <a:xfrm>
          <a:off x="7130422" y="2918375"/>
          <a:ext cx="3548505" cy="318497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effectLst/>
            </a:rPr>
            <a:t>*Altered brain development</a:t>
          </a:r>
          <a:endParaRPr lang="en-US" sz="1800" kern="1200" dirty="0"/>
        </a:p>
        <a:p>
          <a:pPr lvl="0" algn="l" defTabSz="800100">
            <a:lnSpc>
              <a:spcPct val="90000"/>
            </a:lnSpc>
            <a:spcBef>
              <a:spcPct val="0"/>
            </a:spcBef>
            <a:spcAft>
              <a:spcPct val="35000"/>
            </a:spcAft>
          </a:pPr>
          <a:r>
            <a:rPr lang="en-US" sz="1800" kern="1200" dirty="0">
              <a:effectLst/>
            </a:rPr>
            <a:t>*Poor educational attainment/school dropout</a:t>
          </a:r>
        </a:p>
        <a:p>
          <a:pPr lvl="0" algn="l" defTabSz="800100">
            <a:lnSpc>
              <a:spcPct val="90000"/>
            </a:lnSpc>
            <a:spcBef>
              <a:spcPct val="0"/>
            </a:spcBef>
            <a:spcAft>
              <a:spcPct val="35000"/>
            </a:spcAft>
          </a:pPr>
          <a:r>
            <a:rPr lang="en-US" sz="1800" kern="1200" dirty="0">
              <a:effectLst/>
            </a:rPr>
            <a:t>*Cognitive impairment/lower IQ</a:t>
          </a:r>
        </a:p>
        <a:p>
          <a:pPr lvl="0" algn="l" defTabSz="800100">
            <a:lnSpc>
              <a:spcPct val="90000"/>
            </a:lnSpc>
            <a:spcBef>
              <a:spcPct val="0"/>
            </a:spcBef>
            <a:spcAft>
              <a:spcPct val="35000"/>
            </a:spcAft>
          </a:pPr>
          <a:r>
            <a:rPr lang="en-US" sz="1800" kern="1200" dirty="0">
              <a:effectLst/>
            </a:rPr>
            <a:t>*Diminished life satisfaction and achievement</a:t>
          </a:r>
        </a:p>
        <a:p>
          <a:pPr lvl="0" algn="l" defTabSz="800100">
            <a:lnSpc>
              <a:spcPct val="90000"/>
            </a:lnSpc>
            <a:spcBef>
              <a:spcPct val="0"/>
            </a:spcBef>
            <a:spcAft>
              <a:spcPct val="35000"/>
            </a:spcAft>
          </a:pPr>
          <a:r>
            <a:rPr lang="en-US" sz="1800" kern="1200" dirty="0">
              <a:effectLst/>
            </a:rPr>
            <a:t>*Cardiovascular effects including tachycardia and postural hypotension</a:t>
          </a:r>
        </a:p>
        <a:p>
          <a:pPr lvl="0" algn="l" defTabSz="800100">
            <a:lnSpc>
              <a:spcPct val="90000"/>
            </a:lnSpc>
            <a:spcBef>
              <a:spcPct val="0"/>
            </a:spcBef>
            <a:spcAft>
              <a:spcPct val="35000"/>
            </a:spcAft>
          </a:pPr>
          <a:r>
            <a:rPr lang="en-US" sz="1800" kern="1200" dirty="0">
              <a:effectLst/>
            </a:rPr>
            <a:t>*Decreased sperm counts</a:t>
          </a:r>
          <a:endParaRPr lang="en-US" sz="1800" kern="1200" dirty="0">
            <a:solidFill>
              <a:srgbClr val="000000"/>
            </a:solidFill>
            <a:effectLst/>
            <a:latin typeface="Times New Roman" panose="02020603050405020304" pitchFamily="18" charset="0"/>
            <a:ea typeface="Times New Roman" panose="02020603050405020304" pitchFamily="18" charset="0"/>
          </a:endParaRPr>
        </a:p>
      </dsp:txBody>
      <dsp:txXfrm>
        <a:off x="7130422" y="2918375"/>
        <a:ext cx="3548505" cy="318497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DE58E-4299-4F26-A7DD-51F092D96704}" type="datetimeFigureOut">
              <a:rPr lang="en-US" smtClean="0"/>
              <a:t>4/8/2019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82F93-CF3B-4B08-9542-60D6D3C4B510}" type="slidenum">
              <a:rPr lang="en-US" smtClean="0"/>
              <a:t>‹#›</a:t>
            </a:fld>
            <a:endParaRPr lang="en-US"/>
          </a:p>
        </p:txBody>
      </p:sp>
    </p:spTree>
    <p:extLst>
      <p:ext uri="{BB962C8B-B14F-4D97-AF65-F5344CB8AC3E}">
        <p14:creationId xmlns:p14="http://schemas.microsoft.com/office/powerpoint/2010/main" val="21153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We are biologically wired to protect our well-being so we can live longer. </a:t>
            </a:r>
          </a:p>
          <a:p>
            <a:pPr lvl="1"/>
            <a:r>
              <a:rPr lang="en-US" dirty="0" smtClean="0"/>
              <a:t>“fight or flight” response– surge of adrenaline </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Some anxiety can result in improved performance on tests or competitive sports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r>
              <a:rPr lang="en-US" dirty="0" smtClean="0"/>
              <a:t>Can help pinpoint what’s important in our lives</a:t>
            </a:r>
          </a:p>
          <a:p>
            <a:pPr lvl="1"/>
            <a:r>
              <a:rPr lang="en-US" dirty="0" smtClean="0"/>
              <a:t>One study, participants who viewed stressful events as challenges, rather than threats, gained a boost in energy from their anxiety.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5AC82F93-CF3B-4B08-9542-60D6D3C4B510}" type="slidenum">
              <a:rPr lang="en-US" smtClean="0"/>
              <a:t>5</a:t>
            </a:fld>
            <a:endParaRPr lang="en-US"/>
          </a:p>
        </p:txBody>
      </p:sp>
    </p:spTree>
    <p:extLst>
      <p:ext uri="{BB962C8B-B14F-4D97-AF65-F5344CB8AC3E}">
        <p14:creationId xmlns:p14="http://schemas.microsoft.com/office/powerpoint/2010/main" val="3552977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82023-409F-4D78-8385-945AF9AC521B}" type="slidenum">
              <a:rPr lang="en-US" smtClean="0"/>
              <a:t>39</a:t>
            </a:fld>
            <a:endParaRPr lang="en-US"/>
          </a:p>
        </p:txBody>
      </p:sp>
    </p:spTree>
    <p:extLst>
      <p:ext uri="{BB962C8B-B14F-4D97-AF65-F5344CB8AC3E}">
        <p14:creationId xmlns:p14="http://schemas.microsoft.com/office/powerpoint/2010/main" val="412027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12 longitudinal studies in 11,959 patients with PTSD, panic disorder, bipolar or MDD to determine the effect of cannabis use in less than or equal to 6 months before study entry on later outcomes (follow-up 2.5-60 months). Most patients were undergoing psychiatric treatment. For each diagnosis most studies showed that cannabis users had more severe symptoms and lower rates of remission than less frequent users or nonusers. Some studies showed links between stopping use and symptom improvement. </a:t>
            </a:r>
          </a:p>
          <a:p>
            <a:endParaRPr lang="en-US" dirty="0">
              <a:cs typeface="Calibri"/>
            </a:endParaRPr>
          </a:p>
          <a:p>
            <a:r>
              <a:rPr lang="en-US" dirty="0">
                <a:cs typeface="Calibri"/>
              </a:rPr>
              <a:t>Ongoing use that is more than </a:t>
            </a:r>
            <a:r>
              <a:rPr lang="en-US" dirty="0" err="1">
                <a:cs typeface="Calibri"/>
              </a:rPr>
              <a:t>occassional</a:t>
            </a:r>
            <a:r>
              <a:rPr lang="en-US" dirty="0">
                <a:cs typeface="Calibri"/>
              </a:rPr>
              <a:t> would likely hurt therapeutic outcomes and </a:t>
            </a:r>
            <a:r>
              <a:rPr lang="en-US" dirty="0" err="1">
                <a:cs typeface="Calibri"/>
              </a:rPr>
              <a:t>cesation</a:t>
            </a:r>
            <a:r>
              <a:rPr lang="en-US">
                <a:cs typeface="Calibri"/>
              </a:rPr>
              <a:t> or marked reduction of use to at most weekly would likely improve them.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1A9BA-8CFA-497E-BA31-57F7374B45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9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Poor Mia Thermopolis. She just learned she's the princess of </a:t>
            </a:r>
            <a:r>
              <a:rPr lang="en-US" dirty="0" err="1" smtClean="0"/>
              <a:t>Genovia</a:t>
            </a:r>
            <a:r>
              <a:rPr lang="en-US" dirty="0" smtClean="0"/>
              <a:t> on top of being a teenage girl. Worst of all? She's shy and reserved. When she has to defend school uniforms in front of her class (and crush) she ends up getting sick. Whether you're a current student or long since graduated, speaking publicly in class can still give someone sweats. Stage fright doesn't necessarily go away with age.</a:t>
            </a:r>
          </a:p>
          <a:p>
            <a:endParaRPr lang="en-US" dirty="0"/>
          </a:p>
        </p:txBody>
      </p:sp>
      <p:sp>
        <p:nvSpPr>
          <p:cNvPr id="4" name="Slide Number Placeholder 3"/>
          <p:cNvSpPr>
            <a:spLocks noGrp="1"/>
          </p:cNvSpPr>
          <p:nvPr>
            <p:ph type="sldNum" sz="quarter" idx="10"/>
          </p:nvPr>
        </p:nvSpPr>
        <p:spPr/>
        <p:txBody>
          <a:bodyPr/>
          <a:lstStyle/>
          <a:p>
            <a:fld id="{5AC82F93-CF3B-4B08-9542-60D6D3C4B510}" type="slidenum">
              <a:rPr lang="en-US" smtClean="0"/>
              <a:t>7</a:t>
            </a:fld>
            <a:endParaRPr lang="en-US"/>
          </a:p>
        </p:txBody>
      </p:sp>
    </p:spTree>
    <p:extLst>
      <p:ext uri="{BB962C8B-B14F-4D97-AF65-F5344CB8AC3E}">
        <p14:creationId xmlns:p14="http://schemas.microsoft.com/office/powerpoint/2010/main" val="74926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People with anxiety disorders are anxious almost all of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Anxiety disorder produces intense and excessive emotional response.  Even if you are reacting to a stressor, your response is disproportional.  Normal anxiety is fleeting, anxiety disorder is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dizziness, light-headedness, sweating, trembling, heart pounding, headaches and nausea, can’t think straight and have difficulty concentrating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anxiety disorder, it affects your whole life.  Impairs your school work, job or daily life. Can start avoiding, procrastinating</a:t>
            </a:r>
          </a:p>
          <a:p>
            <a:pPr lvl="1" algn="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AC82F93-CF3B-4B08-9542-60D6D3C4B510}" type="slidenum">
              <a:rPr lang="en-US" smtClean="0"/>
              <a:t>10</a:t>
            </a:fld>
            <a:endParaRPr lang="en-US"/>
          </a:p>
        </p:txBody>
      </p:sp>
    </p:spTree>
    <p:extLst>
      <p:ext uri="{BB962C8B-B14F-4D97-AF65-F5344CB8AC3E}">
        <p14:creationId xmlns:p14="http://schemas.microsoft.com/office/powerpoint/2010/main" val="262610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withdrawn, fell numb, not connected, sleeping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instant gratification, Gambling, spending, sex</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aggression, abuse, attention seeking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Turning to substances, overeating, cutting…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AC82F93-CF3B-4B08-9542-60D6D3C4B510}" type="slidenum">
              <a:rPr lang="en-US" smtClean="0"/>
              <a:t>20</a:t>
            </a:fld>
            <a:endParaRPr lang="en-US"/>
          </a:p>
        </p:txBody>
      </p:sp>
    </p:spTree>
    <p:extLst>
      <p:ext uri="{BB962C8B-B14F-4D97-AF65-F5344CB8AC3E}">
        <p14:creationId xmlns:p14="http://schemas.microsoft.com/office/powerpoint/2010/main" val="84257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dirty="0">
                <a:solidFill>
                  <a:schemeClr val="tx1"/>
                </a:solidFill>
                <a:effectLst/>
                <a:latin typeface="+mn-lt"/>
                <a:ea typeface="+mn-ea"/>
                <a:cs typeface="+mn-cs"/>
              </a:rPr>
              <a:t>The Legalization of Marijuana in Colorado: The Impact</a:t>
            </a:r>
            <a:r>
              <a:rPr lang="en-US" sz="1200" b="0" i="0" kern="1200" dirty="0">
                <a:solidFill>
                  <a:schemeClr val="tx1"/>
                </a:solidFill>
                <a:effectLst/>
                <a:latin typeface="+mn-lt"/>
                <a:ea typeface="+mn-ea"/>
                <a:cs typeface="+mn-cs"/>
              </a:rPr>
              <a:t> (Vol. 5, Rep.). (2017). Retrieved from http://www.rmhidta.org/html/FINAL%202017%20Legalization%20of%20Marijuana%20in%20Colorado%20The%20Impact.pdf</a:t>
            </a:r>
            <a:endParaRPr lang="en-US" sz="1000" baseline="0" dirty="0">
              <a:solidFill>
                <a:srgbClr val="404040"/>
              </a:solidFill>
              <a:latin typeface="Times New Roman"/>
              <a:cs typeface="Times New Roman"/>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F4404-4A86-44E1-A98F-3B84CB47C191}"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67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Pg</a:t>
            </a:r>
            <a:r>
              <a:rPr lang="en-US" dirty="0"/>
              <a:t> 5 The Legalization of Marijuana in Colorado:  The Impact Vol. 4/September 2016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January 2016, there were 424 retail marijuana stores in the state of Colorado compared to 322 Starbucks and 202 McDonald’s.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04040"/>
                </a:solidFill>
                <a:latin typeface="Times New Roman"/>
                <a:cs typeface="Times New Roman"/>
                <a:sym typeface="Wingdings" panose="05000000000000000000" pitchFamily="2" charset="2"/>
              </a:rPr>
              <a:t>As you can see in this slide taken from Dr. Compton and Dr. </a:t>
            </a:r>
            <a:r>
              <a:rPr lang="en-US" sz="1200" baseline="0" dirty="0" err="1">
                <a:solidFill>
                  <a:srgbClr val="404040"/>
                </a:solidFill>
                <a:latin typeface="Times New Roman"/>
                <a:cs typeface="Times New Roman"/>
                <a:sym typeface="Wingdings" panose="05000000000000000000" pitchFamily="2" charset="2"/>
              </a:rPr>
              <a:t>Volkow’s</a:t>
            </a:r>
            <a:r>
              <a:rPr lang="en-US" sz="1200" baseline="0" dirty="0">
                <a:solidFill>
                  <a:srgbClr val="404040"/>
                </a:solidFill>
                <a:latin typeface="Times New Roman"/>
                <a:cs typeface="Times New Roman"/>
                <a:sym typeface="Wingdings" panose="05000000000000000000" pitchFamily="2" charset="2"/>
              </a:rPr>
              <a:t> recently published article “Medical Marijuana Laws and Cannabis Use,” from 2004-2009 there was a downward trend in monthly calls to the Colorado Rocky Mountain Poison and Drug Center regarding cannabis intoxication; however, from 2009 onwards, following a policy modification in Colorado that led to a significant increase in dispensaries and medical use, there was a parallel increase in calls to the poison center. </a:t>
            </a:r>
          </a:p>
          <a:p>
            <a:endParaRPr lang="en-US" dirty="0"/>
          </a:p>
        </p:txBody>
      </p:sp>
      <p:sp>
        <p:nvSpPr>
          <p:cNvPr id="4" name="Slide Number Placeholder 3"/>
          <p:cNvSpPr>
            <a:spLocks noGrp="1"/>
          </p:cNvSpPr>
          <p:nvPr>
            <p:ph type="sldNum" sz="quarter" idx="10"/>
          </p:nvPr>
        </p:nvSpPr>
        <p:spPr/>
        <p:txBody>
          <a:bodyPr/>
          <a:lstStyle/>
          <a:p>
            <a:fld id="{C7B82023-409F-4D78-8385-945AF9AC521B}" type="slidenum">
              <a:rPr lang="en-US" smtClean="0"/>
              <a:t>24</a:t>
            </a:fld>
            <a:endParaRPr lang="en-US"/>
          </a:p>
        </p:txBody>
      </p:sp>
    </p:spTree>
    <p:extLst>
      <p:ext uri="{BB962C8B-B14F-4D97-AF65-F5344CB8AC3E}">
        <p14:creationId xmlns:p14="http://schemas.microsoft.com/office/powerpoint/2010/main" val="211629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hundreds of cultivated varieties of marijuana that are known by marijuana growers and users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remains unclear exactly what biochemical differences exist between different varieties, so it is currently difficult to reliably describe medical differences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r>
              <a:rPr lang="en-US" dirty="0"/>
              <a:t>Marijuana strains are often identified</a:t>
            </a:r>
            <a:r>
              <a:rPr lang="en-US" baseline="0" dirty="0"/>
              <a:t> initially by plant morphology: </a:t>
            </a:r>
          </a:p>
          <a:p>
            <a:pPr marL="628650" lvl="1" indent="-171450">
              <a:buFont typeface="Arial" panose="020B0604020202020204" pitchFamily="34" charset="0"/>
              <a:buChar char="•"/>
            </a:pPr>
            <a:r>
              <a:rPr lang="en-US" baseline="0" dirty="0"/>
              <a:t>There are cannabis Sativa plants and cannabis </a:t>
            </a:r>
            <a:r>
              <a:rPr lang="en-US" baseline="0" dirty="0" err="1"/>
              <a:t>indica</a:t>
            </a:r>
            <a:r>
              <a:rPr lang="en-US" baseline="0" dirty="0"/>
              <a:t> plants </a:t>
            </a:r>
            <a:endParaRPr lang="en-US" dirty="0"/>
          </a:p>
          <a:p>
            <a:endParaRPr lang="en-US" dirty="0"/>
          </a:p>
          <a:p>
            <a:pPr marL="171450" indent="-171450">
              <a:buFont typeface="Arial" panose="020B0604020202020204" pitchFamily="34" charset="0"/>
              <a:buChar char="•"/>
            </a:pPr>
            <a:r>
              <a:rPr lang="en-US" dirty="0"/>
              <a:t>Sativa </a:t>
            </a:r>
            <a:r>
              <a:rPr lang="en-US" baseline="0" dirty="0"/>
              <a:t>plants have a lighter color and long, thin leaves</a:t>
            </a:r>
          </a:p>
          <a:p>
            <a:pPr marL="628650" lvl="1" indent="-171450">
              <a:buFont typeface="Arial" panose="020B0604020202020204" pitchFamily="34" charset="0"/>
              <a:buChar char="•"/>
            </a:pPr>
            <a:r>
              <a:rPr lang="en-US" baseline="0" dirty="0"/>
              <a:t>The plant also grows on average to 8-15 feet tall </a:t>
            </a:r>
          </a:p>
          <a:p>
            <a:pPr marL="628650" lvl="1" indent="-171450">
              <a:buFont typeface="Arial" panose="020B0604020202020204" pitchFamily="34" charset="0"/>
              <a:buChar char="•"/>
            </a:pPr>
            <a:r>
              <a:rPr lang="en-US" baseline="0" dirty="0"/>
              <a:t>It has a relatively higher THC:CBD ratio and therefore is more likely to induce hallucinogenic states. It’s described as more stimulating and energizing and is generally preferred for daytime use. </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r>
              <a:rPr lang="en-US" dirty="0" err="1"/>
              <a:t>Indica</a:t>
            </a:r>
            <a:r>
              <a:rPr lang="en-US" dirty="0"/>
              <a:t> </a:t>
            </a:r>
            <a:r>
              <a:rPr lang="en-US" baseline="0" dirty="0"/>
              <a:t>plants have a deeper color with wide, broad leaves</a:t>
            </a:r>
          </a:p>
          <a:p>
            <a:pPr marL="628650" lvl="1" indent="-171450">
              <a:buFont typeface="Arial" panose="020B0604020202020204" pitchFamily="34" charset="0"/>
              <a:buChar char="•"/>
            </a:pPr>
            <a:r>
              <a:rPr lang="en-US" baseline="0" dirty="0"/>
              <a:t>On average they are shorter</a:t>
            </a:r>
          </a:p>
          <a:p>
            <a:pPr marL="628650" lvl="1" indent="-171450">
              <a:buFont typeface="Arial" panose="020B0604020202020204" pitchFamily="34" charset="0"/>
              <a:buChar char="•"/>
            </a:pPr>
            <a:r>
              <a:rPr lang="en-US" baseline="0" dirty="0"/>
              <a:t>They have a relatively lower THC:CBD ratio and are felt to induce more of a calming, relaxation or sedating effect. </a:t>
            </a:r>
          </a:p>
          <a:p>
            <a:pPr marL="628650" lvl="1" indent="-171450">
              <a:buFont typeface="Arial" panose="020B0604020202020204" pitchFamily="34" charset="0"/>
              <a:buChar char="•"/>
            </a:pPr>
            <a:r>
              <a:rPr lang="en-US" baseline="0" dirty="0"/>
              <a:t>This strain is more often used for analgesia or as a sleep aid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https://s-media-cache-ak0.pinimg.com/originals/2f/99/e0/2f99e08c6f276461867154f6f69d3657.jpg</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655FD-B8E0-4ED2-93B5-B064869762D1}"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24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Although many people think of smoking as the primary way to use marijuana, there are many other methods of ingesting or using marijuana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0" dirty="0"/>
              <a:t> </a:t>
            </a:r>
            <a:r>
              <a:rPr lang="en-US" baseline="0" dirty="0" err="1"/>
              <a:t>Kief</a:t>
            </a:r>
            <a:r>
              <a:rPr lang="en-US" baseline="0" dirty="0"/>
              <a:t>: </a:t>
            </a:r>
            <a:r>
              <a:rPr lang="en-US" sz="1200" dirty="0">
                <a:effectLst/>
              </a:rPr>
              <a:t>Powder extracted from cannabinoid-rich glands of the cannabis plant (</a:t>
            </a:r>
            <a:r>
              <a:rPr lang="en-US" sz="1200" dirty="0" err="1">
                <a:effectLst/>
              </a:rPr>
              <a:t>trichomes</a:t>
            </a:r>
            <a:r>
              <a:rPr lang="en-US" sz="1200" dirty="0">
                <a:effectLst/>
              </a:rPr>
              <a:t>). The powder can be smoked or compressed into cakes of hashish. </a:t>
            </a:r>
            <a:endParaRPr lang="en-US" sz="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Hashish/hash:</a:t>
            </a:r>
            <a:r>
              <a:rPr lang="en-US" baseline="0" dirty="0"/>
              <a:t> </a:t>
            </a:r>
            <a:r>
              <a:rPr lang="en-US" sz="1200" dirty="0">
                <a:effectLst/>
              </a:rPr>
              <a:t>Concentrated </a:t>
            </a:r>
            <a:r>
              <a:rPr lang="en-US" sz="1200" dirty="0" err="1">
                <a:effectLst/>
              </a:rPr>
              <a:t>trichomes</a:t>
            </a:r>
            <a:r>
              <a:rPr lang="en-US" sz="1200" dirty="0">
                <a:effectLst/>
              </a:rPr>
              <a:t> with a higher THC content than plant material, often smoked (using a vaporizer, hookah, or in a joint) or mixed with food.</a:t>
            </a:r>
            <a:endParaRPr lang="en-US" sz="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Hash</a:t>
            </a:r>
            <a:r>
              <a:rPr lang="en-US" baseline="0" dirty="0"/>
              <a:t> oil: </a:t>
            </a:r>
            <a:r>
              <a:rPr lang="en-US" sz="1200" dirty="0">
                <a:effectLst/>
              </a:rPr>
              <a:t>A mix of essential oils and resins extracted from marijuana plants using solvents such as ethanol or butane. The solvent is then evaporated, yielding an oil with a high concentration of THC. This can be smoked with a special pipe (sometimes referred to as “dabbing”), vaporized, or infused into food.</a:t>
            </a:r>
            <a:endParaRPr lang="en-US" sz="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Edibles: </a:t>
            </a:r>
            <a:r>
              <a:rPr lang="en-US" sz="1200" dirty="0">
                <a:effectLst/>
              </a:rPr>
              <a:t>Food products infused with cannabis. These may have cannabis added directly to them or may be made with butter, oil, or alcohol that has been infused with cannabis.</a:t>
            </a:r>
            <a:endParaRPr lang="en-US" sz="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Tincture: </a:t>
            </a:r>
            <a:r>
              <a:rPr lang="en-US" sz="1200" dirty="0">
                <a:effectLst/>
              </a:rPr>
              <a:t>Cannabinoids extracted using alcohol. Used in liquid form and absorbed through the mucous membranes of the mouth. They can also be administered sublingually in a spray form.</a:t>
            </a:r>
            <a:endParaRPr lang="en-US" sz="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dirty="0" err="1"/>
              <a:t>Topicals</a:t>
            </a:r>
            <a:r>
              <a:rPr lang="en-US" dirty="0"/>
              <a:t>: </a:t>
            </a:r>
            <a:r>
              <a:rPr lang="en-US" sz="1200" dirty="0">
                <a:effectLst/>
              </a:rPr>
              <a:t>Salve or a cream that can be applied topically. Usually made with an oil infused with cannabis.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accent1">
                    <a:lumMod val="75000"/>
                  </a:schemeClr>
                </a:solidFill>
                <a:effectLst/>
                <a:uLnTx/>
                <a:uFillTx/>
                <a:ea typeface="Arial" panose="020B0604020202020204" pitchFamily="34" charset="0"/>
              </a:rPr>
              <a:t>Source: Americans for Safe Access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accent1">
                    <a:lumMod val="75000"/>
                  </a:schemeClr>
                </a:solidFill>
                <a:effectLst/>
                <a:uLnTx/>
                <a:uFillTx/>
              </a:rPr>
              <a:t>Thant, </a:t>
            </a:r>
            <a:r>
              <a:rPr kumimoji="0" lang="en-US" sz="1200" b="0" i="1" u="none" strike="noStrike" kern="0" cap="none" spc="0" normalizeH="0" baseline="0" noProof="0" dirty="0">
                <a:ln>
                  <a:noFill/>
                </a:ln>
                <a:solidFill>
                  <a:schemeClr val="accent1">
                    <a:lumMod val="75000"/>
                  </a:schemeClr>
                </a:solidFill>
                <a:effectLst/>
                <a:uLnTx/>
                <a:uFillTx/>
              </a:rPr>
              <a:t>Marijuana and Mental Health </a:t>
            </a:r>
            <a:r>
              <a:rPr kumimoji="0" lang="en-US" sz="1200" b="0" i="0" u="none" strike="noStrike" kern="0" cap="none" spc="0" normalizeH="0" baseline="0" noProof="0" dirty="0">
                <a:ln>
                  <a:noFill/>
                </a:ln>
                <a:solidFill>
                  <a:schemeClr val="accent1">
                    <a:lumMod val="75000"/>
                  </a:schemeClr>
                </a:solidFill>
                <a:effectLst/>
                <a:uLnTx/>
                <a:uFillTx/>
              </a:rPr>
              <a:t>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B82023-409F-4D78-8385-945AF9AC52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81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Pharmaceutical forms of marijuana (e.g., </a:t>
            </a:r>
            <a:r>
              <a:rPr lang="en-US" dirty="0" err="1"/>
              <a:t>dronabinol</a:t>
            </a:r>
            <a:r>
              <a:rPr lang="en-US" dirty="0"/>
              <a:t>, </a:t>
            </a:r>
            <a:r>
              <a:rPr lang="en-US" dirty="0" err="1"/>
              <a:t>nabilone</a:t>
            </a:r>
            <a:r>
              <a:rPr lang="en-US" dirty="0"/>
              <a:t>) are standardized in formulation, composition, and dose in order to meet regulatory requirements for prescribing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regulation of medical marijuana production, however</a:t>
            </a:r>
            <a:r>
              <a:rPr lang="en-US" baseline="0" dirty="0"/>
              <a:t> is less stringent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popular press (e.g., Baca 2015), there are credible reports of profound discrepancies between the potency claimed on product labels and the potency demonstrated in laboratory analyses of commercially available marijuana products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partly due to the difficulty in standardizing</a:t>
            </a:r>
            <a:r>
              <a:rPr lang="en-US" baseline="0" dirty="0"/>
              <a:t> plant material as the potency differs between individual plants and even between different parts of the a single plant. </a:t>
            </a:r>
            <a:endParaRPr lang="en-US"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Volkow</a:t>
            </a:r>
            <a:r>
              <a:rPr lang="en-US" baseline="0" dirty="0"/>
              <a:t> et al reported that t</a:t>
            </a:r>
            <a:r>
              <a:rPr lang="en-US" dirty="0"/>
              <a:t>he potency of marijuana has increased substantially over the past 20 years, with an average THC content of less than 4% in 1995 compared with greater than 12% in 2012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a:t>
            </a:r>
            <a:r>
              <a:rPr lang="en-US" baseline="0" dirty="0"/>
              <a:t> </a:t>
            </a:r>
            <a:r>
              <a:rPr lang="en-US" dirty="0"/>
              <a:t>medical marijuana products are derived from plant material,</a:t>
            </a:r>
            <a:r>
              <a:rPr lang="en-US" baseline="0" dirty="0"/>
              <a:t> </a:t>
            </a:r>
            <a:r>
              <a:rPr lang="en-US" dirty="0"/>
              <a:t>they are also susceptible to contamination from pesticides, molds, fungi, and bacteria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Small studies have documented widespread </a:t>
            </a:r>
            <a:r>
              <a:rPr lang="en-US" i="1" dirty="0"/>
              <a:t>Aspergillus  </a:t>
            </a:r>
            <a:r>
              <a:rPr lang="en-US" dirty="0"/>
              <a:t>contamination in particular (McLaren et al. 2008).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United States, there are no federal guidelines for the testing of medical marijuana for either potency or contaminants, and few state regulations exist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a:t>
            </a:r>
            <a:r>
              <a:rPr lang="en-US" baseline="0" dirty="0"/>
              <a:t> I was first looking into this in 2015 Colorado had state licensed testing facilities and required testing of recreational marijuana products but for some reason these same regulations did not exist for medical marijuana products even though Colorado is considered to have one of the most regulated marijuana system in the 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However Colorado now requires both medical and retail marijuana to be tested for things such as </a:t>
            </a:r>
            <a:r>
              <a:rPr lang="en-US" baseline="0" dirty="0" err="1"/>
              <a:t>microbials</a:t>
            </a:r>
            <a:r>
              <a:rPr lang="en-US" baseline="0" dirty="0"/>
              <a:t>, residual solvents, heavy metals and potency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F655FD-B8E0-4ED2-93B5-B064869762D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5495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BB2693-D0D0-490F-84A6-BAAB014DF181}"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38864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B2693-D0D0-490F-84A6-BAAB014DF181}"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348752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B2693-D0D0-490F-84A6-BAAB014DF181}"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95694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37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4361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331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27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0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1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63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B2693-D0D0-490F-84A6-BAAB014DF181}"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223645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060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408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2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201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32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8572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05426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2747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9075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004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BB2693-D0D0-490F-84A6-BAAB014DF181}"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365358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5023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6451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49237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993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B2693-D0D0-490F-84A6-BAAB014DF181}"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383337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B2693-D0D0-490F-84A6-BAAB014DF181}"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236139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B2693-D0D0-490F-84A6-BAAB014DF181}"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290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B2693-D0D0-490F-84A6-BAAB014DF181}"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107458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BB2693-D0D0-490F-84A6-BAAB014DF181}"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308495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BB2693-D0D0-490F-84A6-BAAB014DF181}"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ADA8A-D58D-431E-94F8-78AD492B2056}" type="slidenum">
              <a:rPr lang="en-US" smtClean="0"/>
              <a:t>‹#›</a:t>
            </a:fld>
            <a:endParaRPr lang="en-US"/>
          </a:p>
        </p:txBody>
      </p:sp>
    </p:spTree>
    <p:extLst>
      <p:ext uri="{BB962C8B-B14F-4D97-AF65-F5344CB8AC3E}">
        <p14:creationId xmlns:p14="http://schemas.microsoft.com/office/powerpoint/2010/main" val="298355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B2693-D0D0-490F-84A6-BAAB014DF181}" type="datetimeFigureOut">
              <a:rPr lang="en-US" smtClean="0"/>
              <a:t>4/8/2019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ADA8A-D58D-431E-94F8-78AD492B2056}" type="slidenum">
              <a:rPr lang="en-US" smtClean="0"/>
              <a:t>‹#›</a:t>
            </a:fld>
            <a:endParaRPr lang="en-US"/>
          </a:p>
        </p:txBody>
      </p:sp>
    </p:spTree>
    <p:extLst>
      <p:ext uri="{BB962C8B-B14F-4D97-AF65-F5344CB8AC3E}">
        <p14:creationId xmlns:p14="http://schemas.microsoft.com/office/powerpoint/2010/main" val="3834037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7070A-18EA-46F0-A3D7-4ED5F0DAB966}"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7EDCE-3A47-4AFD-A542-D29ECBEBF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103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3231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1/relationships/webextension" Target="../webextensions/webextension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webextension" Target="../webextensions/webextension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webextension" Target="../webextensions/webextension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webextension" Target="../webextensions/webextension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1/relationships/webextension" Target="../webextensions/webextension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1/relationships/webextension" Target="../webextensions/webextension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Anxiety: When is it a healthy, normal response and when is it a mental illness</a:t>
            </a:r>
          </a:p>
        </p:txBody>
      </p:sp>
      <p:sp>
        <p:nvSpPr>
          <p:cNvPr id="3" name="Subtitle 2"/>
          <p:cNvSpPr>
            <a:spLocks noGrp="1"/>
          </p:cNvSpPr>
          <p:nvPr>
            <p:ph type="subTitle" idx="1"/>
          </p:nvPr>
        </p:nvSpPr>
        <p:spPr/>
        <p:txBody>
          <a:bodyPr/>
          <a:lstStyle/>
          <a:p>
            <a:r>
              <a:rPr lang="en-US" dirty="0" smtClean="0"/>
              <a:t>Kathleen Crapanzano, MD, </a:t>
            </a:r>
            <a:r>
              <a:rPr lang="en-US" dirty="0" err="1" smtClean="0"/>
              <a:t>MAcM</a:t>
            </a:r>
            <a:endParaRPr lang="en-US" dirty="0" smtClean="0"/>
          </a:p>
          <a:p>
            <a:r>
              <a:rPr lang="en-US" dirty="0" smtClean="0"/>
              <a:t>Lauren Crapanzano Jumonville, MBA</a:t>
            </a:r>
            <a:endParaRPr lang="en-US" dirty="0"/>
          </a:p>
        </p:txBody>
      </p:sp>
    </p:spTree>
    <p:extLst>
      <p:ext uri="{BB962C8B-B14F-4D97-AF65-F5344CB8AC3E}">
        <p14:creationId xmlns:p14="http://schemas.microsoft.com/office/powerpoint/2010/main" val="1205691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anxiety and anxiety disorder</a:t>
            </a:r>
            <a:endParaRPr lang="en-US" dirty="0"/>
          </a:p>
        </p:txBody>
      </p:sp>
      <p:sp>
        <p:nvSpPr>
          <p:cNvPr id="3" name="Content Placeholder 2"/>
          <p:cNvSpPr>
            <a:spLocks noGrp="1"/>
          </p:cNvSpPr>
          <p:nvPr>
            <p:ph idx="1"/>
          </p:nvPr>
        </p:nvSpPr>
        <p:spPr>
          <a:xfrm>
            <a:off x="247135" y="1600201"/>
            <a:ext cx="11335265" cy="4525963"/>
          </a:xfrm>
        </p:spPr>
        <p:txBody>
          <a:bodyPr>
            <a:normAutofit/>
          </a:bodyPr>
          <a:lstStyle/>
          <a:p>
            <a:r>
              <a:rPr lang="en-US" dirty="0" smtClean="0"/>
              <a:t>Stressor</a:t>
            </a:r>
          </a:p>
          <a:p>
            <a:r>
              <a:rPr lang="en-US" dirty="0" smtClean="0"/>
              <a:t>Intensity and length</a:t>
            </a:r>
          </a:p>
          <a:p>
            <a:r>
              <a:rPr lang="en-US" dirty="0" smtClean="0"/>
              <a:t>Impairment</a:t>
            </a:r>
          </a:p>
          <a:p>
            <a:r>
              <a:rPr lang="en-US" dirty="0"/>
              <a:t>Other symptoms</a:t>
            </a:r>
          </a:p>
          <a:p>
            <a:pPr algn="r"/>
            <a:endParaRPr lang="en-US" dirty="0" smtClean="0"/>
          </a:p>
        </p:txBody>
      </p:sp>
    </p:spTree>
    <p:extLst>
      <p:ext uri="{BB962C8B-B14F-4D97-AF65-F5344CB8AC3E}">
        <p14:creationId xmlns:p14="http://schemas.microsoft.com/office/powerpoint/2010/main" val="2912629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8" name="Text Placeholder 7"/>
          <p:cNvSpPr>
            <a:spLocks noGrp="1"/>
          </p:cNvSpPr>
          <p:nvPr>
            <p:ph type="body" idx="1"/>
          </p:nvPr>
        </p:nvSpPr>
        <p:spPr>
          <a:xfrm>
            <a:off x="609599" y="764623"/>
            <a:ext cx="5386917" cy="639762"/>
          </a:xfrm>
        </p:spPr>
        <p:txBody>
          <a:bodyPr>
            <a:normAutofit/>
          </a:bodyPr>
          <a:lstStyle/>
          <a:p>
            <a:r>
              <a:rPr lang="en-US" sz="3200" dirty="0" smtClean="0"/>
              <a:t>Normal anxiety</a:t>
            </a:r>
            <a:endParaRPr lang="en-US" sz="3200" dirty="0"/>
          </a:p>
        </p:txBody>
      </p:sp>
      <p:sp>
        <p:nvSpPr>
          <p:cNvPr id="9" name="Content Placeholder 8"/>
          <p:cNvSpPr>
            <a:spLocks noGrp="1"/>
          </p:cNvSpPr>
          <p:nvPr>
            <p:ph sz="half" idx="2"/>
          </p:nvPr>
        </p:nvSpPr>
        <p:spPr>
          <a:xfrm>
            <a:off x="609599" y="1430268"/>
            <a:ext cx="5386917" cy="3951288"/>
          </a:xfrm>
        </p:spPr>
        <p:txBody>
          <a:bodyPr>
            <a:normAutofit/>
          </a:bodyPr>
          <a:lstStyle/>
          <a:p>
            <a:pPr marL="0" indent="0">
              <a:buNone/>
            </a:pPr>
            <a:r>
              <a:rPr lang="en-US" dirty="0" smtClean="0"/>
              <a:t>Realistic </a:t>
            </a:r>
            <a:r>
              <a:rPr lang="en-US" dirty="0"/>
              <a:t>fear of a threatening object, place, or situation</a:t>
            </a:r>
            <a:r>
              <a:rPr lang="en-US" dirty="0" smtClean="0"/>
              <a:t>.</a:t>
            </a:r>
          </a:p>
          <a:p>
            <a:endParaRPr lang="en-US" dirty="0"/>
          </a:p>
        </p:txBody>
      </p:sp>
      <p:sp>
        <p:nvSpPr>
          <p:cNvPr id="10" name="Text Placeholder 9"/>
          <p:cNvSpPr>
            <a:spLocks noGrp="1"/>
          </p:cNvSpPr>
          <p:nvPr>
            <p:ph type="body" sz="quarter" idx="3"/>
          </p:nvPr>
        </p:nvSpPr>
        <p:spPr>
          <a:xfrm>
            <a:off x="609599" y="2450894"/>
            <a:ext cx="5389033" cy="639762"/>
          </a:xfrm>
        </p:spPr>
        <p:txBody>
          <a:bodyPr>
            <a:normAutofit/>
          </a:bodyPr>
          <a:lstStyle/>
          <a:p>
            <a:r>
              <a:rPr lang="en-US" sz="3200" dirty="0" smtClean="0"/>
              <a:t>Anxiety Disorder</a:t>
            </a:r>
            <a:endParaRPr lang="en-US" sz="3200" dirty="0"/>
          </a:p>
        </p:txBody>
      </p:sp>
      <p:sp>
        <p:nvSpPr>
          <p:cNvPr id="11" name="Content Placeholder 10"/>
          <p:cNvSpPr>
            <a:spLocks noGrp="1"/>
          </p:cNvSpPr>
          <p:nvPr>
            <p:ph sz="quarter" idx="4"/>
          </p:nvPr>
        </p:nvSpPr>
        <p:spPr>
          <a:xfrm>
            <a:off x="609599" y="3088171"/>
            <a:ext cx="5389033" cy="3951288"/>
          </a:xfrm>
        </p:spPr>
        <p:txBody>
          <a:bodyPr>
            <a:normAutofit/>
          </a:bodyPr>
          <a:lstStyle/>
          <a:p>
            <a:pPr marL="0" indent="0">
              <a:buNone/>
            </a:pPr>
            <a:r>
              <a:rPr lang="en-US" dirty="0" smtClean="0"/>
              <a:t>Irrational </a:t>
            </a:r>
            <a:r>
              <a:rPr lang="en-US" dirty="0"/>
              <a:t>fear or avoidance of an object, place, or situation that poses little or no threat of danger.</a:t>
            </a:r>
          </a:p>
        </p:txBody>
      </p:sp>
      <p:pic>
        <p:nvPicPr>
          <p:cNvPr id="2049" name="Picture 1" descr="graphic element used to separate content s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aphic element used to separate content se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387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raphic element used to separate content s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phic element used to separate content se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387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raphic element used to separate content s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aphic element used to separate content se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387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raphic element used to separate content s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aphic element used to separate content se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387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graphic element used to separate content s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aphic element used to separate content se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387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graphic element used to separate content s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6274904" y="663990"/>
            <a:ext cx="5307496" cy="5307496"/>
          </a:xfrm>
          <a:prstGeom prst="rect">
            <a:avLst/>
          </a:prstGeom>
          <a:ln>
            <a:solidFill>
              <a:schemeClr val="tx1"/>
            </a:solidFill>
          </a:ln>
        </p:spPr>
      </p:pic>
    </p:spTree>
    <p:extLst>
      <p:ext uri="{BB962C8B-B14F-4D97-AF65-F5344CB8AC3E}">
        <p14:creationId xmlns:p14="http://schemas.microsoft.com/office/powerpoint/2010/main" val="2850811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09599" y="762485"/>
            <a:ext cx="5386917" cy="639762"/>
          </a:xfrm>
        </p:spPr>
        <p:txBody>
          <a:bodyPr>
            <a:normAutofit/>
          </a:bodyPr>
          <a:lstStyle/>
          <a:p>
            <a:r>
              <a:rPr lang="en-US" sz="3200" dirty="0" smtClean="0"/>
              <a:t>Normal Anxiety</a:t>
            </a:r>
            <a:endParaRPr lang="en-US" sz="3200" dirty="0"/>
          </a:p>
        </p:txBody>
      </p:sp>
      <p:sp>
        <p:nvSpPr>
          <p:cNvPr id="4" name="Content Placeholder 3"/>
          <p:cNvSpPr>
            <a:spLocks noGrp="1"/>
          </p:cNvSpPr>
          <p:nvPr>
            <p:ph sz="half" idx="2"/>
          </p:nvPr>
        </p:nvSpPr>
        <p:spPr>
          <a:xfrm>
            <a:off x="609598" y="1402247"/>
            <a:ext cx="5386917" cy="3951288"/>
          </a:xfrm>
        </p:spPr>
        <p:txBody>
          <a:bodyPr/>
          <a:lstStyle/>
          <a:p>
            <a:pPr marL="0" indent="0">
              <a:buNone/>
            </a:pPr>
            <a:r>
              <a:rPr lang="en-US" dirty="0"/>
              <a:t>Occasional worry about circumstantial events, such as an exam or breakup, that may leave you upset.</a:t>
            </a:r>
          </a:p>
          <a:p>
            <a:endParaRPr lang="en-US" dirty="0"/>
          </a:p>
        </p:txBody>
      </p:sp>
      <p:sp>
        <p:nvSpPr>
          <p:cNvPr id="5" name="Text Placeholder 4"/>
          <p:cNvSpPr>
            <a:spLocks noGrp="1"/>
          </p:cNvSpPr>
          <p:nvPr>
            <p:ph type="body" sz="quarter" idx="3"/>
          </p:nvPr>
        </p:nvSpPr>
        <p:spPr>
          <a:xfrm>
            <a:off x="6193368" y="788988"/>
            <a:ext cx="5389033" cy="639762"/>
          </a:xfrm>
        </p:spPr>
        <p:txBody>
          <a:bodyPr>
            <a:normAutofit/>
          </a:bodyPr>
          <a:lstStyle/>
          <a:p>
            <a:r>
              <a:rPr lang="en-US" sz="3200" dirty="0" smtClean="0"/>
              <a:t>Anxiety Disorder</a:t>
            </a:r>
            <a:endParaRPr lang="en-US" sz="3200" dirty="0"/>
          </a:p>
        </p:txBody>
      </p:sp>
      <p:sp>
        <p:nvSpPr>
          <p:cNvPr id="6" name="Content Placeholder 5"/>
          <p:cNvSpPr>
            <a:spLocks noGrp="1"/>
          </p:cNvSpPr>
          <p:nvPr>
            <p:ph sz="quarter" idx="4"/>
          </p:nvPr>
        </p:nvSpPr>
        <p:spPr>
          <a:xfrm>
            <a:off x="6193368" y="1428750"/>
            <a:ext cx="5389033" cy="3951288"/>
          </a:xfrm>
        </p:spPr>
        <p:txBody>
          <a:bodyPr/>
          <a:lstStyle/>
          <a:p>
            <a:pPr marL="0" indent="0">
              <a:buNone/>
            </a:pPr>
            <a:r>
              <a:rPr lang="en-US" dirty="0"/>
              <a:t>Constant, chronic, and unsubstantiated worry that causes significant distress, disturbs your social life, and interferes with classes and work.</a:t>
            </a:r>
          </a:p>
          <a:p>
            <a:endParaRPr lang="en-US" dirty="0"/>
          </a:p>
        </p:txBody>
      </p:sp>
    </p:spTree>
    <p:extLst>
      <p:ext uri="{BB962C8B-B14F-4D97-AF65-F5344CB8AC3E}">
        <p14:creationId xmlns:p14="http://schemas.microsoft.com/office/powerpoint/2010/main" val="300353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a:xfrm>
            <a:off x="609599" y="775737"/>
            <a:ext cx="5386917" cy="639762"/>
          </a:xfrm>
        </p:spPr>
        <p:txBody>
          <a:bodyPr>
            <a:normAutofit/>
          </a:bodyPr>
          <a:lstStyle/>
          <a:p>
            <a:r>
              <a:rPr lang="en-US" sz="3200" dirty="0" smtClean="0"/>
              <a:t>Normal Anxiety</a:t>
            </a:r>
            <a:endParaRPr lang="en-US" sz="3200" dirty="0"/>
          </a:p>
        </p:txBody>
      </p:sp>
      <p:sp>
        <p:nvSpPr>
          <p:cNvPr id="4" name="Content Placeholder 3"/>
          <p:cNvSpPr>
            <a:spLocks noGrp="1"/>
          </p:cNvSpPr>
          <p:nvPr>
            <p:ph sz="half" idx="2"/>
          </p:nvPr>
        </p:nvSpPr>
        <p:spPr>
          <a:xfrm>
            <a:off x="609599" y="1456773"/>
            <a:ext cx="5386917" cy="3951288"/>
          </a:xfrm>
        </p:spPr>
        <p:txBody>
          <a:bodyPr/>
          <a:lstStyle/>
          <a:p>
            <a:pPr marL="0" indent="0">
              <a:buNone/>
            </a:pPr>
            <a:r>
              <a:rPr lang="en-US" dirty="0"/>
              <a:t>Random cases of "nerves" or jitters; dizziness or sweating over an exam, presentation, or other important event.</a:t>
            </a:r>
          </a:p>
          <a:p>
            <a:endParaRPr lang="en-US" dirty="0"/>
          </a:p>
        </p:txBody>
      </p:sp>
      <p:sp>
        <p:nvSpPr>
          <p:cNvPr id="5" name="Text Placeholder 4"/>
          <p:cNvSpPr>
            <a:spLocks noGrp="1"/>
          </p:cNvSpPr>
          <p:nvPr>
            <p:ph type="body" sz="quarter" idx="3"/>
          </p:nvPr>
        </p:nvSpPr>
        <p:spPr>
          <a:xfrm>
            <a:off x="6193368" y="802240"/>
            <a:ext cx="5389033" cy="639762"/>
          </a:xfrm>
        </p:spPr>
        <p:txBody>
          <a:bodyPr>
            <a:normAutofit/>
          </a:bodyPr>
          <a:lstStyle/>
          <a:p>
            <a:r>
              <a:rPr lang="en-US" sz="3200" dirty="0" smtClean="0"/>
              <a:t>Anxiety Disorder</a:t>
            </a:r>
            <a:endParaRPr lang="en-US" sz="3200" dirty="0"/>
          </a:p>
        </p:txBody>
      </p:sp>
      <p:sp>
        <p:nvSpPr>
          <p:cNvPr id="6" name="Content Placeholder 5"/>
          <p:cNvSpPr>
            <a:spLocks noGrp="1"/>
          </p:cNvSpPr>
          <p:nvPr>
            <p:ph sz="quarter" idx="4"/>
          </p:nvPr>
        </p:nvSpPr>
        <p:spPr>
          <a:xfrm>
            <a:off x="6191252" y="1456773"/>
            <a:ext cx="5389033" cy="3951288"/>
          </a:xfrm>
        </p:spPr>
        <p:txBody>
          <a:bodyPr/>
          <a:lstStyle/>
          <a:p>
            <a:pPr marL="0" indent="0">
              <a:buNone/>
            </a:pPr>
            <a:r>
              <a:rPr lang="en-US" dirty="0"/>
              <a:t>Repeated, random panic attacks or persistent worry and anticipation of another panic attack and feelings of terror or impending doom.</a:t>
            </a:r>
          </a:p>
          <a:p>
            <a:endParaRPr lang="en-US" dirty="0"/>
          </a:p>
        </p:txBody>
      </p:sp>
    </p:spTree>
    <p:extLst>
      <p:ext uri="{BB962C8B-B14F-4D97-AF65-F5344CB8AC3E}">
        <p14:creationId xmlns:p14="http://schemas.microsoft.com/office/powerpoint/2010/main" val="203721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09599" y="777876"/>
            <a:ext cx="5386917" cy="639762"/>
          </a:xfrm>
        </p:spPr>
        <p:txBody>
          <a:bodyPr>
            <a:normAutofit/>
          </a:bodyPr>
          <a:lstStyle/>
          <a:p>
            <a:r>
              <a:rPr lang="en-US" sz="3200" dirty="0" smtClean="0"/>
              <a:t>Normal Anxiety</a:t>
            </a:r>
            <a:endParaRPr lang="en-US" sz="3200" dirty="0"/>
          </a:p>
        </p:txBody>
      </p:sp>
      <p:sp>
        <p:nvSpPr>
          <p:cNvPr id="4" name="Content Placeholder 3"/>
          <p:cNvSpPr>
            <a:spLocks noGrp="1"/>
          </p:cNvSpPr>
          <p:nvPr>
            <p:ph sz="half" idx="2"/>
          </p:nvPr>
        </p:nvSpPr>
        <p:spPr>
          <a:xfrm>
            <a:off x="609599" y="1417638"/>
            <a:ext cx="5386917" cy="3951288"/>
          </a:xfrm>
        </p:spPr>
        <p:txBody>
          <a:bodyPr/>
          <a:lstStyle/>
          <a:p>
            <a:pPr marL="0" indent="0">
              <a:buNone/>
            </a:pPr>
            <a:r>
              <a:rPr lang="en-US" dirty="0"/>
              <a:t>Embarrassment or self-consciousness in the face of an uncomfortable social situation.</a:t>
            </a:r>
          </a:p>
          <a:p>
            <a:endParaRPr lang="en-US" dirty="0"/>
          </a:p>
        </p:txBody>
      </p:sp>
      <p:sp>
        <p:nvSpPr>
          <p:cNvPr id="5" name="Text Placeholder 4"/>
          <p:cNvSpPr>
            <a:spLocks noGrp="1"/>
          </p:cNvSpPr>
          <p:nvPr>
            <p:ph type="body" sz="quarter" idx="3"/>
          </p:nvPr>
        </p:nvSpPr>
        <p:spPr>
          <a:xfrm>
            <a:off x="6193368" y="763036"/>
            <a:ext cx="5389033" cy="639762"/>
          </a:xfrm>
        </p:spPr>
        <p:txBody>
          <a:bodyPr>
            <a:normAutofit/>
          </a:bodyPr>
          <a:lstStyle/>
          <a:p>
            <a:r>
              <a:rPr lang="en-US" sz="3200" dirty="0" smtClean="0"/>
              <a:t>Anxiety Disorder</a:t>
            </a:r>
            <a:endParaRPr lang="en-US" sz="3200" dirty="0"/>
          </a:p>
        </p:txBody>
      </p:sp>
      <p:sp>
        <p:nvSpPr>
          <p:cNvPr id="6" name="Content Placeholder 5"/>
          <p:cNvSpPr>
            <a:spLocks noGrp="1"/>
          </p:cNvSpPr>
          <p:nvPr>
            <p:ph sz="quarter" idx="4"/>
          </p:nvPr>
        </p:nvSpPr>
        <p:spPr>
          <a:xfrm>
            <a:off x="6193368" y="1548572"/>
            <a:ext cx="5389033" cy="3951288"/>
          </a:xfrm>
        </p:spPr>
        <p:txBody>
          <a:bodyPr/>
          <a:lstStyle/>
          <a:p>
            <a:pPr marL="0" indent="0">
              <a:buNone/>
            </a:pPr>
            <a:r>
              <a:rPr lang="en-US" dirty="0"/>
              <a:t>Avoidance of common social situations for fear of being judged, embarrassed, or humiliated.</a:t>
            </a:r>
          </a:p>
          <a:p>
            <a:endParaRPr lang="en-US" dirty="0"/>
          </a:p>
        </p:txBody>
      </p:sp>
      <p:pic>
        <p:nvPicPr>
          <p:cNvPr id="7" name="Picture 6"/>
          <p:cNvPicPr>
            <a:picLocks noChangeAspect="1"/>
          </p:cNvPicPr>
          <p:nvPr/>
        </p:nvPicPr>
        <p:blipFill>
          <a:blip r:embed="rId2"/>
          <a:stretch>
            <a:fillRect/>
          </a:stretch>
        </p:blipFill>
        <p:spPr>
          <a:xfrm>
            <a:off x="0" y="3352800"/>
            <a:ext cx="6667500" cy="3505200"/>
          </a:xfrm>
          <a:prstGeom prst="rect">
            <a:avLst/>
          </a:prstGeom>
        </p:spPr>
      </p:pic>
    </p:spTree>
    <p:extLst>
      <p:ext uri="{BB962C8B-B14F-4D97-AF65-F5344CB8AC3E}">
        <p14:creationId xmlns:p14="http://schemas.microsoft.com/office/powerpoint/2010/main" val="64272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3200" dirty="0" smtClean="0"/>
              <a:t>Normal Anxiety</a:t>
            </a:r>
            <a:endParaRPr lang="en-US" sz="3200" dirty="0"/>
          </a:p>
        </p:txBody>
      </p:sp>
      <p:sp>
        <p:nvSpPr>
          <p:cNvPr id="4" name="Content Placeholder 3"/>
          <p:cNvSpPr>
            <a:spLocks noGrp="1"/>
          </p:cNvSpPr>
          <p:nvPr>
            <p:ph sz="half" idx="2"/>
          </p:nvPr>
        </p:nvSpPr>
        <p:spPr/>
        <p:txBody>
          <a:bodyPr/>
          <a:lstStyle/>
          <a:p>
            <a:r>
              <a:rPr lang="en-US" dirty="0" smtClean="0"/>
              <a:t>Wanting to feel confident that you are healthy and living in a safe, hazard free environment.</a:t>
            </a:r>
          </a:p>
        </p:txBody>
      </p:sp>
      <p:sp>
        <p:nvSpPr>
          <p:cNvPr id="5" name="Text Placeholder 4"/>
          <p:cNvSpPr>
            <a:spLocks noGrp="1"/>
          </p:cNvSpPr>
          <p:nvPr>
            <p:ph type="body" sz="quarter" idx="3"/>
          </p:nvPr>
        </p:nvSpPr>
        <p:spPr/>
        <p:txBody>
          <a:bodyPr>
            <a:normAutofit/>
          </a:bodyPr>
          <a:lstStyle/>
          <a:p>
            <a:r>
              <a:rPr lang="en-US" sz="3200" dirty="0" smtClean="0"/>
              <a:t>Anxiety Disorder</a:t>
            </a:r>
            <a:endParaRPr lang="en-US" sz="3200" dirty="0"/>
          </a:p>
        </p:txBody>
      </p:sp>
      <p:sp>
        <p:nvSpPr>
          <p:cNvPr id="6" name="Content Placeholder 5"/>
          <p:cNvSpPr>
            <a:spLocks noGrp="1"/>
          </p:cNvSpPr>
          <p:nvPr>
            <p:ph sz="quarter" idx="4"/>
          </p:nvPr>
        </p:nvSpPr>
        <p:spPr/>
        <p:txBody>
          <a:bodyPr>
            <a:normAutofit/>
          </a:bodyPr>
          <a:lstStyle/>
          <a:p>
            <a:r>
              <a:rPr lang="en-US" dirty="0"/>
              <a:t>Performing uncontrollable, repetitive actions, such as washing your hands repeatedly or </a:t>
            </a:r>
            <a:r>
              <a:rPr lang="en-US" dirty="0" smtClean="0"/>
              <a:t>checking </a:t>
            </a:r>
            <a:r>
              <a:rPr lang="en-US" dirty="0"/>
              <a:t>things over and over</a:t>
            </a:r>
            <a:r>
              <a:rPr lang="en-US" dirty="0" smtClean="0"/>
              <a:t>.</a:t>
            </a:r>
          </a:p>
        </p:txBody>
      </p:sp>
    </p:spTree>
    <p:extLst>
      <p:ext uri="{BB962C8B-B14F-4D97-AF65-F5344CB8AC3E}">
        <p14:creationId xmlns:p14="http://schemas.microsoft.com/office/powerpoint/2010/main" val="3189727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3200" dirty="0" smtClean="0"/>
              <a:t>Anxiety</a:t>
            </a:r>
            <a:endParaRPr lang="en-US" sz="3200" dirty="0"/>
          </a:p>
        </p:txBody>
      </p:sp>
      <p:sp>
        <p:nvSpPr>
          <p:cNvPr id="4" name="Content Placeholder 3"/>
          <p:cNvSpPr>
            <a:spLocks noGrp="1"/>
          </p:cNvSpPr>
          <p:nvPr>
            <p:ph sz="half" idx="2"/>
          </p:nvPr>
        </p:nvSpPr>
        <p:spPr/>
        <p:txBody>
          <a:bodyPr/>
          <a:lstStyle/>
          <a:p>
            <a:pPr marL="0" indent="0">
              <a:buNone/>
            </a:pPr>
            <a:r>
              <a:rPr lang="en-US" dirty="0"/>
              <a:t>Anxiety, sadness, or difficulty sleeping immediately following a traumatic event.</a:t>
            </a:r>
          </a:p>
          <a:p>
            <a:endParaRPr lang="en-US" dirty="0"/>
          </a:p>
        </p:txBody>
      </p:sp>
      <p:sp>
        <p:nvSpPr>
          <p:cNvPr id="5" name="Text Placeholder 4"/>
          <p:cNvSpPr>
            <a:spLocks noGrp="1"/>
          </p:cNvSpPr>
          <p:nvPr>
            <p:ph type="body" sz="quarter" idx="3"/>
          </p:nvPr>
        </p:nvSpPr>
        <p:spPr/>
        <p:txBody>
          <a:bodyPr>
            <a:normAutofit/>
          </a:bodyPr>
          <a:lstStyle/>
          <a:p>
            <a:r>
              <a:rPr lang="en-US" sz="3200" dirty="0" smtClean="0"/>
              <a:t>Anxiety Disorder</a:t>
            </a:r>
            <a:endParaRPr lang="en-US" sz="3200" dirty="0"/>
          </a:p>
        </p:txBody>
      </p:sp>
      <p:sp>
        <p:nvSpPr>
          <p:cNvPr id="6" name="Content Placeholder 5"/>
          <p:cNvSpPr>
            <a:spLocks noGrp="1"/>
          </p:cNvSpPr>
          <p:nvPr>
            <p:ph sz="quarter" idx="4"/>
          </p:nvPr>
        </p:nvSpPr>
        <p:spPr/>
        <p:txBody>
          <a:bodyPr/>
          <a:lstStyle/>
          <a:p>
            <a:r>
              <a:rPr lang="en-US" dirty="0"/>
              <a:t>Ongoing and recurring nightmares, flashbacks, or emotional numbing relating to a traumatic event in your life that occurred several months or years ago</a:t>
            </a:r>
          </a:p>
          <a:p>
            <a:endParaRPr lang="en-US" dirty="0"/>
          </a:p>
        </p:txBody>
      </p:sp>
    </p:spTree>
    <p:extLst>
      <p:ext uri="{BB962C8B-B14F-4D97-AF65-F5344CB8AC3E}">
        <p14:creationId xmlns:p14="http://schemas.microsoft.com/office/powerpoint/2010/main" val="1652748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597323660"/>
                  </p:ext>
                </p:extLst>
              </p:nvPr>
            </p:nvGraphicFramePr>
            <p:xfrm>
              <a:off x="0" y="0"/>
              <a:ext cx="12097265" cy="704335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0" y="0"/>
                <a:ext cx="12097265" cy="7043351"/>
              </a:xfrm>
              <a:prstGeom prst="rect">
                <a:avLst/>
              </a:prstGeom>
            </p:spPr>
          </p:pic>
        </mc:Fallback>
      </mc:AlternateContent>
    </p:spTree>
    <p:extLst>
      <p:ext uri="{BB962C8B-B14F-4D97-AF65-F5344CB8AC3E}">
        <p14:creationId xmlns:p14="http://schemas.microsoft.com/office/powerpoint/2010/main" val="1475794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2752857982"/>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7758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coping with anxiety</a:t>
            </a:r>
            <a:endParaRPr lang="en-US" dirty="0"/>
          </a:p>
        </p:txBody>
      </p:sp>
      <p:sp>
        <p:nvSpPr>
          <p:cNvPr id="3" name="Content Placeholder 2"/>
          <p:cNvSpPr>
            <a:spLocks noGrp="1"/>
          </p:cNvSpPr>
          <p:nvPr>
            <p:ph idx="1"/>
          </p:nvPr>
        </p:nvSpPr>
        <p:spPr/>
        <p:txBody>
          <a:bodyPr>
            <a:normAutofit fontScale="92500" lnSpcReduction="20000"/>
          </a:bodyPr>
          <a:lstStyle/>
          <a:p>
            <a:pPr algn="ctr"/>
            <a:r>
              <a:rPr lang="en-US" b="1" dirty="0"/>
              <a:t>Exercise.</a:t>
            </a:r>
            <a:r>
              <a:rPr lang="en-US" dirty="0"/>
              <a:t> </a:t>
            </a:r>
          </a:p>
          <a:p>
            <a:pPr algn="ctr"/>
            <a:r>
              <a:rPr lang="en-US" b="1" dirty="0"/>
              <a:t>Eat a balanced diet.</a:t>
            </a:r>
            <a:r>
              <a:rPr lang="en-US" dirty="0"/>
              <a:t> </a:t>
            </a:r>
            <a:endParaRPr lang="en-US" dirty="0" smtClean="0"/>
          </a:p>
          <a:p>
            <a:pPr algn="ctr"/>
            <a:r>
              <a:rPr lang="en-US" b="1" dirty="0" smtClean="0"/>
              <a:t>Limit </a:t>
            </a:r>
            <a:r>
              <a:rPr lang="en-US" b="1" dirty="0"/>
              <a:t>alcohol and stay away from illegal drugs.</a:t>
            </a:r>
            <a:r>
              <a:rPr lang="en-US" dirty="0"/>
              <a:t> </a:t>
            </a:r>
          </a:p>
          <a:p>
            <a:pPr algn="ctr"/>
            <a:r>
              <a:rPr lang="en-US" b="1" dirty="0"/>
              <a:t>Get involved.</a:t>
            </a:r>
            <a:r>
              <a:rPr lang="en-US" dirty="0"/>
              <a:t> </a:t>
            </a:r>
            <a:endParaRPr lang="en-US" dirty="0" smtClean="0"/>
          </a:p>
          <a:p>
            <a:pPr algn="ctr"/>
            <a:r>
              <a:rPr lang="en-US" b="1" dirty="0" smtClean="0"/>
              <a:t>Do </a:t>
            </a:r>
            <a:r>
              <a:rPr lang="en-US" b="1" dirty="0"/>
              <a:t>your best instead of trying to be perfect.</a:t>
            </a:r>
            <a:r>
              <a:rPr lang="en-US" dirty="0"/>
              <a:t> </a:t>
            </a:r>
          </a:p>
          <a:p>
            <a:pPr algn="ctr"/>
            <a:r>
              <a:rPr lang="en-US" b="1" dirty="0"/>
              <a:t>Take a time-out.</a:t>
            </a:r>
            <a:r>
              <a:rPr lang="en-US" dirty="0"/>
              <a:t> </a:t>
            </a:r>
            <a:endParaRPr lang="en-US" dirty="0" smtClean="0"/>
          </a:p>
          <a:p>
            <a:pPr algn="ctr"/>
            <a:r>
              <a:rPr lang="en-US" b="1" dirty="0" smtClean="0"/>
              <a:t>Put </a:t>
            </a:r>
            <a:r>
              <a:rPr lang="en-US" b="1" dirty="0"/>
              <a:t>things in perspective.</a:t>
            </a:r>
            <a:r>
              <a:rPr lang="en-US" dirty="0"/>
              <a:t> </a:t>
            </a:r>
            <a:endParaRPr lang="en-US" dirty="0" smtClean="0"/>
          </a:p>
          <a:p>
            <a:pPr algn="ctr"/>
            <a:r>
              <a:rPr lang="en-US" b="1" dirty="0" smtClean="0"/>
              <a:t>Talk to someone.</a:t>
            </a:r>
            <a:r>
              <a:rPr lang="en-US" dirty="0" smtClean="0"/>
              <a:t> </a:t>
            </a:r>
          </a:p>
          <a:p>
            <a:pPr algn="ctr"/>
            <a:r>
              <a:rPr lang="en-US" b="1" dirty="0" smtClean="0"/>
              <a:t>Find </a:t>
            </a:r>
            <a:r>
              <a:rPr lang="en-US" b="1" dirty="0"/>
              <a:t>out what triggers your anxiety.</a:t>
            </a:r>
            <a:r>
              <a:rPr lang="en-US" dirty="0"/>
              <a:t> </a:t>
            </a:r>
          </a:p>
        </p:txBody>
      </p:sp>
    </p:spTree>
    <p:extLst>
      <p:ext uri="{BB962C8B-B14F-4D97-AF65-F5344CB8AC3E}">
        <p14:creationId xmlns:p14="http://schemas.microsoft.com/office/powerpoint/2010/main" val="3693211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Neither of us have any financial conflicts of interest to report</a:t>
            </a:r>
          </a:p>
          <a:p>
            <a:r>
              <a:rPr lang="en-US" dirty="0" smtClean="0"/>
              <a:t>I borrowed a lot of my slides from Dr. </a:t>
            </a:r>
            <a:r>
              <a:rPr lang="en-US" dirty="0" err="1" smtClean="0"/>
              <a:t>Thida</a:t>
            </a:r>
            <a:r>
              <a:rPr lang="en-US" dirty="0" smtClean="0"/>
              <a:t> Thant, Assistant professor of Psychiatry at University  of Colorado </a:t>
            </a:r>
            <a:endParaRPr lang="en-US" dirty="0"/>
          </a:p>
        </p:txBody>
      </p:sp>
    </p:spTree>
    <p:extLst>
      <p:ext uri="{BB962C8B-B14F-4D97-AF65-F5344CB8AC3E}">
        <p14:creationId xmlns:p14="http://schemas.microsoft.com/office/powerpoint/2010/main" val="878848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coping behaviors</a:t>
            </a:r>
            <a:endParaRPr lang="en-US" dirty="0"/>
          </a:p>
        </p:txBody>
      </p:sp>
      <p:sp>
        <p:nvSpPr>
          <p:cNvPr id="3" name="Content Placeholder 2"/>
          <p:cNvSpPr>
            <a:spLocks noGrp="1"/>
          </p:cNvSpPr>
          <p:nvPr>
            <p:ph idx="1"/>
          </p:nvPr>
        </p:nvSpPr>
        <p:spPr/>
        <p:txBody>
          <a:bodyPr>
            <a:normAutofit/>
          </a:bodyPr>
          <a:lstStyle/>
          <a:p>
            <a:pPr algn="ctr"/>
            <a:r>
              <a:rPr lang="en-US" dirty="0" smtClean="0"/>
              <a:t>Dissociation</a:t>
            </a:r>
          </a:p>
          <a:p>
            <a:pPr algn="ctr"/>
            <a:r>
              <a:rPr lang="en-US" dirty="0" smtClean="0"/>
              <a:t>Impulsive/compulsive behavior</a:t>
            </a:r>
          </a:p>
          <a:p>
            <a:pPr algn="ctr"/>
            <a:r>
              <a:rPr lang="en-US" dirty="0" smtClean="0"/>
              <a:t>Excessive behaviors</a:t>
            </a:r>
          </a:p>
          <a:p>
            <a:pPr algn="ctr"/>
            <a:r>
              <a:rPr lang="en-US" dirty="0" smtClean="0"/>
              <a:t>Overcompensation</a:t>
            </a:r>
          </a:p>
          <a:p>
            <a:pPr algn="ctr"/>
            <a:r>
              <a:rPr lang="en-US" dirty="0" smtClean="0"/>
              <a:t>Avoidance</a:t>
            </a:r>
          </a:p>
          <a:p>
            <a:pPr algn="ctr"/>
            <a:r>
              <a:rPr lang="en-US" dirty="0" smtClean="0"/>
              <a:t>Overdependence </a:t>
            </a:r>
          </a:p>
          <a:p>
            <a:pPr algn="ctr"/>
            <a:r>
              <a:rPr lang="en-US" dirty="0" smtClean="0"/>
              <a:t>Self-soothing</a:t>
            </a:r>
          </a:p>
          <a:p>
            <a:endParaRPr lang="en-US" dirty="0"/>
          </a:p>
        </p:txBody>
      </p:sp>
    </p:spTree>
    <p:extLst>
      <p:ext uri="{BB962C8B-B14F-4D97-AF65-F5344CB8AC3E}">
        <p14:creationId xmlns:p14="http://schemas.microsoft.com/office/powerpoint/2010/main" val="4022258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Unhealthy coping with anxiety</a:t>
            </a:r>
            <a:endParaRPr lang="en-US" dirty="0"/>
          </a:p>
        </p:txBody>
      </p:sp>
      <p:pic>
        <p:nvPicPr>
          <p:cNvPr id="4" name="Content Placeholder 3"/>
          <p:cNvPicPr>
            <a:picLocks noGrp="1" noChangeAspect="1"/>
          </p:cNvPicPr>
          <p:nvPr>
            <p:ph idx="1"/>
          </p:nvPr>
        </p:nvPicPr>
        <p:blipFill>
          <a:blip r:embed="rId4"/>
          <a:stretch>
            <a:fillRect/>
          </a:stretch>
        </p:blipFill>
        <p:spPr>
          <a:xfrm>
            <a:off x="2072921" y="1600200"/>
            <a:ext cx="8046157" cy="4525963"/>
          </a:xfrm>
          <a:prstGeom prst="rect">
            <a:avLst/>
          </a:prstGeom>
        </p:spPr>
      </p:pic>
    </p:spTree>
    <p:extLst>
      <p:ext uri="{BB962C8B-B14F-4D97-AF65-F5344CB8AC3E}">
        <p14:creationId xmlns:p14="http://schemas.microsoft.com/office/powerpoint/2010/main" val="3168507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383" y="752401"/>
            <a:ext cx="10515600" cy="1325563"/>
          </a:xfrm>
        </p:spPr>
        <p:txBody>
          <a:bodyPr/>
          <a:lstStyle/>
          <a:p>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2596840774"/>
                  </p:ext>
                </p:extLst>
              </p:nvPr>
            </p:nvGraphicFramePr>
            <p:xfrm>
              <a:off x="333487" y="247425"/>
              <a:ext cx="11278496" cy="642231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333487" y="247425"/>
                <a:ext cx="11278496" cy="6422315"/>
              </a:xfrm>
              <a:prstGeom prst="rect">
                <a:avLst/>
              </a:prstGeom>
            </p:spPr>
          </p:pic>
        </mc:Fallback>
      </mc:AlternateContent>
    </p:spTree>
    <p:extLst>
      <p:ext uri="{BB962C8B-B14F-4D97-AF65-F5344CB8AC3E}">
        <p14:creationId xmlns:p14="http://schemas.microsoft.com/office/powerpoint/2010/main" val="829314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74" y="175344"/>
            <a:ext cx="6942826" cy="1325563"/>
          </a:xfrm>
        </p:spPr>
        <p:txBody>
          <a:bodyPr>
            <a:normAutofit/>
          </a:bodyPr>
          <a:lstStyle/>
          <a:p>
            <a:r>
              <a:rPr lang="en-US" sz="4000" dirty="0">
                <a:latin typeface="Britannic Bold" panose="020B0903060703020204" pitchFamily="34" charset="0"/>
              </a:rPr>
              <a:t>WHY DOES THIS TOPIC MATTER?</a:t>
            </a:r>
          </a:p>
        </p:txBody>
      </p:sp>
      <p:sp>
        <p:nvSpPr>
          <p:cNvPr id="3" name="Content Placeholder 2"/>
          <p:cNvSpPr>
            <a:spLocks noGrp="1"/>
          </p:cNvSpPr>
          <p:nvPr>
            <p:ph idx="1"/>
          </p:nvPr>
        </p:nvSpPr>
        <p:spPr>
          <a:xfrm>
            <a:off x="355211" y="2153854"/>
            <a:ext cx="6183701" cy="3972655"/>
          </a:xfrm>
        </p:spPr>
        <p:txBody>
          <a:bodyPr>
            <a:normAutofit/>
          </a:bodyPr>
          <a:lstStyle/>
          <a:p>
            <a:pPr fontAlgn="base"/>
            <a:r>
              <a:rPr lang="en-US" dirty="0">
                <a:latin typeface="Cambria" panose="02040503050406030204" pitchFamily="18" charset="0"/>
              </a:rPr>
              <a:t>Controversial &amp; provocative  </a:t>
            </a:r>
          </a:p>
          <a:p>
            <a:pPr lvl="1" fontAlgn="base"/>
            <a:r>
              <a:rPr lang="en-US" dirty="0">
                <a:latin typeface="Cambria" panose="02040503050406030204" pitchFamily="18" charset="0"/>
              </a:rPr>
              <a:t>More states with legalization laws</a:t>
            </a:r>
          </a:p>
          <a:p>
            <a:pPr lvl="1" fontAlgn="base"/>
            <a:r>
              <a:rPr lang="en-US" dirty="0">
                <a:latin typeface="Cambria" panose="02040503050406030204" pitchFamily="18" charset="0"/>
              </a:rPr>
              <a:t>Increased teenage and adult use in states with legalized cannabis </a:t>
            </a:r>
          </a:p>
          <a:p>
            <a:pPr marL="457200" lvl="1" indent="0" fontAlgn="base">
              <a:buNone/>
            </a:pPr>
            <a:endParaRPr lang="en-US" dirty="0">
              <a:latin typeface="Cambria" panose="02040503050406030204" pitchFamily="18" charset="0"/>
            </a:endParaRPr>
          </a:p>
          <a:p>
            <a:pPr fontAlgn="base"/>
            <a:r>
              <a:rPr lang="en-US" dirty="0">
                <a:latin typeface="Cambria" panose="02040503050406030204" pitchFamily="18" charset="0"/>
                <a:ea typeface="Cambria" panose="02040503050406030204" pitchFamily="18" charset="0"/>
              </a:rPr>
              <a:t>2014/2015 survey data of past month use in Colorado adults showed: </a:t>
            </a:r>
          </a:p>
          <a:p>
            <a:pPr lvl="1" fontAlgn="base"/>
            <a:r>
              <a:rPr lang="en-US" dirty="0">
                <a:latin typeface="Cambria" panose="02040503050406030204" pitchFamily="18" charset="0"/>
                <a:ea typeface="Cambria" panose="02040503050406030204" pitchFamily="18" charset="0"/>
                <a:sym typeface="Wingdings" panose="05000000000000000000" pitchFamily="2" charset="2"/>
              </a:rPr>
              <a:t>51% higher than national average (2011/2012)  </a:t>
            </a:r>
            <a:r>
              <a:rPr lang="en-US" dirty="0">
                <a:latin typeface="Cambria" panose="02040503050406030204" pitchFamily="18" charset="0"/>
                <a:ea typeface="Cambria" panose="02040503050406030204" pitchFamily="18" charset="0"/>
              </a:rPr>
              <a:t>124% percent higher</a:t>
            </a:r>
            <a:endParaRPr lang="en-US" baseline="30000"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143" y="-146110"/>
            <a:ext cx="5369818" cy="7004110"/>
          </a:xfrm>
          <a:prstGeom prst="rect">
            <a:avLst/>
          </a:prstGeom>
          <a:effectLst>
            <a:glow rad="127000">
              <a:schemeClr val="accent1">
                <a:alpha val="0"/>
              </a:schemeClr>
            </a:glow>
            <a:outerShdw blurRad="330200" dist="50800" dir="2340000" algn="ctr" rotWithShape="0">
              <a:srgbClr val="000000">
                <a:alpha val="43137"/>
              </a:srgbClr>
            </a:outerShdw>
            <a:softEdge rad="114300"/>
          </a:effectLst>
        </p:spPr>
      </p:pic>
    </p:spTree>
    <p:extLst>
      <p:ext uri="{BB962C8B-B14F-4D97-AF65-F5344CB8AC3E}">
        <p14:creationId xmlns:p14="http://schemas.microsoft.com/office/powerpoint/2010/main" val="565626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 y="388620"/>
            <a:ext cx="3774440" cy="5692140"/>
          </a:xfrm>
        </p:spPr>
        <p:txBody>
          <a:bodyPr/>
          <a:lstStyle/>
          <a:p>
            <a:r>
              <a:rPr lang="en-US" dirty="0">
                <a:latin typeface="Cambria" panose="02040503050406030204" pitchFamily="18" charset="0"/>
              </a:rPr>
              <a:t>As of January 2016…</a:t>
            </a:r>
          </a:p>
        </p:txBody>
      </p:sp>
      <p:graphicFrame>
        <p:nvGraphicFramePr>
          <p:cNvPr id="6" name="Chart 5"/>
          <p:cNvGraphicFramePr/>
          <p:nvPr>
            <p:extLst/>
          </p:nvPr>
        </p:nvGraphicFramePr>
        <p:xfrm>
          <a:off x="4980940" y="662781"/>
          <a:ext cx="9123680" cy="572685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7"/>
          <p:cNvPicPr>
            <a:picLocks noChangeAspect="1"/>
          </p:cNvPicPr>
          <p:nvPr/>
        </p:nvPicPr>
        <p:blipFill rotWithShape="1">
          <a:blip r:embed="rId4"/>
          <a:srcRect t="-184" b="2046"/>
          <a:stretch/>
        </p:blipFill>
        <p:spPr>
          <a:xfrm>
            <a:off x="5246694" y="388620"/>
            <a:ext cx="5888381" cy="58306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p:cNvSpPr/>
          <p:nvPr/>
        </p:nvSpPr>
        <p:spPr>
          <a:xfrm>
            <a:off x="142882" y="6489646"/>
            <a:ext cx="10207625" cy="246221"/>
          </a:xfrm>
          <a:prstGeom prst="rect">
            <a:avLst/>
          </a:prstGeom>
        </p:spPr>
        <p:txBody>
          <a:bodyPr wrap="square">
            <a:spAutoFit/>
          </a:bodyPr>
          <a:lstStyle/>
          <a:p>
            <a:r>
              <a:rPr lang="en-US" sz="1000" dirty="0"/>
              <a:t>Compton, W. M., </a:t>
            </a:r>
            <a:r>
              <a:rPr lang="en-US" sz="1000" dirty="0" err="1"/>
              <a:t>Volkow</a:t>
            </a:r>
            <a:r>
              <a:rPr lang="en-US" sz="1000" dirty="0"/>
              <a:t>, N. D., &amp; Lopez, M. F. (2017). Medical Marijuana Laws and Cannabis Use. </a:t>
            </a:r>
            <a:r>
              <a:rPr lang="en-US" sz="1000" i="1" dirty="0"/>
              <a:t>JAMA Psychiatry</a:t>
            </a:r>
            <a:r>
              <a:rPr lang="en-US" sz="1000" dirty="0"/>
              <a:t>. doi:10.1001/jamapsychiatry.2017.0723</a:t>
            </a:r>
          </a:p>
        </p:txBody>
      </p:sp>
    </p:spTree>
    <p:extLst>
      <p:ext uri="{BB962C8B-B14F-4D97-AF65-F5344CB8AC3E}">
        <p14:creationId xmlns:p14="http://schemas.microsoft.com/office/powerpoint/2010/main" val="14391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it work?</a:t>
            </a:r>
            <a:endParaRPr lang="en-US" dirty="0"/>
          </a:p>
        </p:txBody>
      </p:sp>
      <p:sp>
        <p:nvSpPr>
          <p:cNvPr id="3" name="Content Placeholder 2"/>
          <p:cNvSpPr>
            <a:spLocks noGrp="1"/>
          </p:cNvSpPr>
          <p:nvPr>
            <p:ph idx="1"/>
          </p:nvPr>
        </p:nvSpPr>
        <p:spPr>
          <a:xfrm>
            <a:off x="2092411" y="1417638"/>
            <a:ext cx="9634151" cy="4525963"/>
          </a:xfrm>
        </p:spPr>
        <p:txBody>
          <a:bodyPr/>
          <a:lstStyle/>
          <a:p>
            <a:r>
              <a:rPr lang="en-US" dirty="0" smtClean="0"/>
              <a:t>Two primary cannabinoids in Marijuana are </a:t>
            </a:r>
          </a:p>
          <a:p>
            <a:pPr lvl="1"/>
            <a:r>
              <a:rPr lang="en-US" dirty="0" smtClean="0"/>
              <a:t>9-tetrahydrocannabidiol (THC)</a:t>
            </a:r>
          </a:p>
          <a:p>
            <a:pPr lvl="2"/>
            <a:r>
              <a:rPr lang="en-US" dirty="0" smtClean="0"/>
              <a:t>Psychoactive</a:t>
            </a:r>
          </a:p>
          <a:p>
            <a:pPr lvl="2"/>
            <a:r>
              <a:rPr lang="en-US" dirty="0" smtClean="0"/>
              <a:t>Partial agonist of CB1  and CB2 receptor</a:t>
            </a:r>
          </a:p>
          <a:p>
            <a:pPr lvl="1"/>
            <a:r>
              <a:rPr lang="en-US" dirty="0" err="1" smtClean="0"/>
              <a:t>Cannabidiol</a:t>
            </a:r>
            <a:r>
              <a:rPr lang="en-US" dirty="0" smtClean="0"/>
              <a:t> (CBD)</a:t>
            </a:r>
          </a:p>
          <a:p>
            <a:pPr lvl="2"/>
            <a:r>
              <a:rPr lang="en-US" dirty="0" smtClean="0"/>
              <a:t>Does not produce euphoria or intoxication</a:t>
            </a:r>
          </a:p>
          <a:p>
            <a:pPr lvl="2"/>
            <a:r>
              <a:rPr lang="en-US" dirty="0" smtClean="0"/>
              <a:t>CB1 antagonist and CB2 inverse agonist</a:t>
            </a:r>
          </a:p>
          <a:p>
            <a:pPr lvl="2"/>
            <a:r>
              <a:rPr lang="en-US" dirty="0" smtClean="0"/>
              <a:t>May modulate the effect of THC</a:t>
            </a:r>
            <a:endParaRPr lang="en-US" dirty="0"/>
          </a:p>
        </p:txBody>
      </p:sp>
    </p:spTree>
    <p:extLst>
      <p:ext uri="{BB962C8B-B14F-4D97-AF65-F5344CB8AC3E}">
        <p14:creationId xmlns:p14="http://schemas.microsoft.com/office/powerpoint/2010/main" val="2821194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arijuana strain info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361" y="0"/>
            <a:ext cx="620084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272" y="1467059"/>
            <a:ext cx="2059913" cy="36933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Higher THC:CBD ratio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More hallucinogenic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Stimulating, energizing (“cerebral high”)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Preferred for daytime use</a:t>
            </a:r>
          </a:p>
        </p:txBody>
      </p:sp>
      <p:sp>
        <p:nvSpPr>
          <p:cNvPr id="6" name="TextBox 5"/>
          <p:cNvSpPr txBox="1"/>
          <p:nvPr/>
        </p:nvSpPr>
        <p:spPr>
          <a:xfrm>
            <a:off x="9597850" y="1467059"/>
            <a:ext cx="2059913"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Lower THC:CBD ratio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Calming, relaxing, sedating (“body high”)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Preferred for nighttime use</a:t>
            </a:r>
          </a:p>
        </p:txBody>
      </p:sp>
    </p:spTree>
    <p:extLst>
      <p:ext uri="{BB962C8B-B14F-4D97-AF65-F5344CB8AC3E}">
        <p14:creationId xmlns:p14="http://schemas.microsoft.com/office/powerpoint/2010/main" val="212808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12130" y="1027906"/>
            <a:ext cx="10375244" cy="4487293"/>
          </a:xfrm>
          <a:prstGeom prst="rect">
            <a:avLst/>
          </a:prstGeom>
        </p:spPr>
      </p:pic>
    </p:spTree>
    <p:extLst>
      <p:ext uri="{BB962C8B-B14F-4D97-AF65-F5344CB8AC3E}">
        <p14:creationId xmlns:p14="http://schemas.microsoft.com/office/powerpoint/2010/main" val="110553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266015032"/>
                  </p:ext>
                </p:extLst>
              </p:nvPr>
            </p:nvGraphicFramePr>
            <p:xfrm>
              <a:off x="0" y="0"/>
              <a:ext cx="11704320" cy="632757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0" y="0"/>
                <a:ext cx="11704320" cy="6327570"/>
              </a:xfrm>
              <a:prstGeom prst="rect">
                <a:avLst/>
              </a:prstGeom>
            </p:spPr>
          </p:pic>
        </mc:Fallback>
      </mc:AlternateContent>
    </p:spTree>
    <p:extLst>
      <p:ext uri="{BB962C8B-B14F-4D97-AF65-F5344CB8AC3E}">
        <p14:creationId xmlns:p14="http://schemas.microsoft.com/office/powerpoint/2010/main" val="3572008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Endocannabinoid system in humans</a:t>
            </a:r>
            <a:endParaRPr lang="en-US" dirty="0"/>
          </a:p>
        </p:txBody>
      </p:sp>
      <p:sp>
        <p:nvSpPr>
          <p:cNvPr id="3" name="Content Placeholder 2"/>
          <p:cNvSpPr>
            <a:spLocks noGrp="1"/>
          </p:cNvSpPr>
          <p:nvPr>
            <p:ph idx="1"/>
          </p:nvPr>
        </p:nvSpPr>
        <p:spPr>
          <a:xfrm>
            <a:off x="1219200" y="1254211"/>
            <a:ext cx="10972800" cy="4525963"/>
          </a:xfrm>
        </p:spPr>
        <p:txBody>
          <a:bodyPr>
            <a:normAutofit fontScale="92500" lnSpcReduction="20000"/>
          </a:bodyPr>
          <a:lstStyle/>
          <a:p>
            <a:r>
              <a:rPr lang="en-US" dirty="0" smtClean="0"/>
              <a:t>Anandamide and 2-arachonylglycerol (2-AG)</a:t>
            </a:r>
          </a:p>
          <a:p>
            <a:endParaRPr lang="en-US" dirty="0"/>
          </a:p>
          <a:p>
            <a:r>
              <a:rPr lang="en-US" dirty="0" smtClean="0"/>
              <a:t>Plays a role in the regulation of appetite, memory, and other domains of cognition, mood, sleep, inflammation, and other physical and mental functions</a:t>
            </a:r>
          </a:p>
          <a:p>
            <a:endParaRPr lang="en-US" dirty="0"/>
          </a:p>
          <a:p>
            <a:r>
              <a:rPr lang="en-US" dirty="0" smtClean="0"/>
              <a:t>Difference between marijuana and endocannabinoids in your brain:</a:t>
            </a:r>
          </a:p>
          <a:p>
            <a:pPr lvl="1"/>
            <a:r>
              <a:rPr lang="en-US" dirty="0" smtClean="0"/>
              <a:t>ENDOGENOUS cannabinoids have short duration of action</a:t>
            </a:r>
          </a:p>
          <a:p>
            <a:pPr lvl="1"/>
            <a:r>
              <a:rPr lang="en-US" dirty="0" smtClean="0"/>
              <a:t>EXOGENOUS cannabinoids have much longer, </a:t>
            </a:r>
            <a:r>
              <a:rPr lang="en-US" dirty="0" err="1" smtClean="0"/>
              <a:t>nonphysiological</a:t>
            </a:r>
            <a:r>
              <a:rPr lang="en-US" dirty="0" smtClean="0"/>
              <a:t> activation of cannabinoid receptors</a:t>
            </a:r>
            <a:endParaRPr lang="en-US" dirty="0"/>
          </a:p>
        </p:txBody>
      </p:sp>
    </p:spTree>
    <p:extLst>
      <p:ext uri="{BB962C8B-B14F-4D97-AF65-F5344CB8AC3E}">
        <p14:creationId xmlns:p14="http://schemas.microsoft.com/office/powerpoint/2010/main" val="358741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Text "KATHLEENCRAP547” to 37607</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210525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768001" y="0"/>
            <a:ext cx="8655997" cy="6877662"/>
          </a:xfrm>
          <a:prstGeom prst="rect">
            <a:avLst/>
          </a:prstGeom>
        </p:spPr>
      </p:pic>
    </p:spTree>
    <p:extLst>
      <p:ext uri="{BB962C8B-B14F-4D97-AF65-F5344CB8AC3E}">
        <p14:creationId xmlns:p14="http://schemas.microsoft.com/office/powerpoint/2010/main" val="206153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360135845"/>
                  </p:ext>
                </p:extLst>
              </p:nvPr>
            </p:nvGraphicFramePr>
            <p:xfrm>
              <a:off x="784412" y="259080"/>
              <a:ext cx="10515600" cy="620268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784412" y="259080"/>
                <a:ext cx="10515600" cy="6202680"/>
              </a:xfrm>
              <a:prstGeom prst="rect">
                <a:avLst/>
              </a:prstGeom>
            </p:spPr>
          </p:pic>
        </mc:Fallback>
      </mc:AlternateContent>
    </p:spTree>
    <p:extLst>
      <p:ext uri="{BB962C8B-B14F-4D97-AF65-F5344CB8AC3E}">
        <p14:creationId xmlns:p14="http://schemas.microsoft.com/office/powerpoint/2010/main" val="3361698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formulations of Cannabinoids</a:t>
            </a:r>
            <a:endParaRPr lang="en-US" dirty="0"/>
          </a:p>
        </p:txBody>
      </p:sp>
      <p:pic>
        <p:nvPicPr>
          <p:cNvPr id="4" name="Content Placeholder 3"/>
          <p:cNvPicPr>
            <a:picLocks noGrp="1" noChangeAspect="1"/>
          </p:cNvPicPr>
          <p:nvPr>
            <p:ph idx="1"/>
          </p:nvPr>
        </p:nvPicPr>
        <p:blipFill rotWithShape="1">
          <a:blip r:embed="rId2"/>
          <a:srcRect b="38615"/>
          <a:stretch/>
        </p:blipFill>
        <p:spPr>
          <a:xfrm>
            <a:off x="1435185" y="1690688"/>
            <a:ext cx="8866320" cy="4134111"/>
          </a:xfrm>
          <a:prstGeom prst="rect">
            <a:avLst/>
          </a:prstGeom>
        </p:spPr>
      </p:pic>
      <p:sp>
        <p:nvSpPr>
          <p:cNvPr id="5" name="TextBox 4"/>
          <p:cNvSpPr txBox="1"/>
          <p:nvPr/>
        </p:nvSpPr>
        <p:spPr>
          <a:xfrm>
            <a:off x="9606578" y="6164132"/>
            <a:ext cx="1838965" cy="369332"/>
          </a:xfrm>
          <a:prstGeom prst="rect">
            <a:avLst/>
          </a:prstGeom>
          <a:noFill/>
        </p:spPr>
        <p:txBody>
          <a:bodyPr wrap="none" rtlCol="0">
            <a:spAutoFit/>
          </a:bodyPr>
          <a:lstStyle/>
          <a:p>
            <a:r>
              <a:rPr lang="en-US" dirty="0" smtClean="0"/>
              <a:t>Schedule III drugs</a:t>
            </a:r>
            <a:endParaRPr lang="en-US" dirty="0"/>
          </a:p>
        </p:txBody>
      </p:sp>
    </p:spTree>
    <p:extLst>
      <p:ext uri="{BB962C8B-B14F-4D97-AF65-F5344CB8AC3E}">
        <p14:creationId xmlns:p14="http://schemas.microsoft.com/office/powerpoint/2010/main" val="2419337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Law</a:t>
            </a:r>
            <a:endParaRPr lang="en-US" dirty="0"/>
          </a:p>
        </p:txBody>
      </p:sp>
      <p:sp>
        <p:nvSpPr>
          <p:cNvPr id="3" name="Content Placeholder 2"/>
          <p:cNvSpPr>
            <a:spLocks noGrp="1"/>
          </p:cNvSpPr>
          <p:nvPr>
            <p:ph idx="1"/>
          </p:nvPr>
        </p:nvSpPr>
        <p:spPr>
          <a:xfrm>
            <a:off x="869092" y="1180071"/>
            <a:ext cx="10972800" cy="4525963"/>
          </a:xfrm>
        </p:spPr>
        <p:txBody>
          <a:bodyPr/>
          <a:lstStyle/>
          <a:p>
            <a:r>
              <a:rPr lang="en-US" dirty="0" smtClean="0"/>
              <a:t>There will be 10 dispensaries spread across the </a:t>
            </a:r>
            <a:r>
              <a:rPr lang="en-US" dirty="0" smtClean="0"/>
              <a:t>state</a:t>
            </a:r>
          </a:p>
          <a:p>
            <a:pPr marL="0" indent="0">
              <a:buNone/>
            </a:pPr>
            <a:endParaRPr lang="en-US" dirty="0" smtClean="0"/>
          </a:p>
          <a:p>
            <a:r>
              <a:rPr lang="en-US" dirty="0" smtClean="0"/>
              <a:t>Marijuana will be sold as </a:t>
            </a:r>
            <a:r>
              <a:rPr lang="en-US" dirty="0"/>
              <a:t>oils, extracts, tinctures, sprays, capsules, pills, solutions, suspension, gelatin-based </a:t>
            </a:r>
            <a:r>
              <a:rPr lang="en-US" dirty="0" err="1"/>
              <a:t>chewables</a:t>
            </a:r>
            <a:r>
              <a:rPr lang="en-US" dirty="0"/>
              <a:t>, lotions, transdermal patches and suppositories</a:t>
            </a:r>
            <a:r>
              <a:rPr lang="en-US" dirty="0" smtClean="0"/>
              <a:t>.</a:t>
            </a:r>
            <a:endParaRPr lang="en-US" dirty="0" smtClean="0"/>
          </a:p>
        </p:txBody>
      </p:sp>
    </p:spTree>
    <p:extLst>
      <p:ext uri="{BB962C8B-B14F-4D97-AF65-F5344CB8AC3E}">
        <p14:creationId xmlns:p14="http://schemas.microsoft.com/office/powerpoint/2010/main" val="3590948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itannic Bold" panose="020B0903060703020204" pitchFamily="34" charset="0"/>
              </a:rPr>
              <a:t>MEDICAL MARIJUANA FORMULATIONS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90688"/>
            <a:ext cx="3025588" cy="181535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4073" y="1690687"/>
            <a:ext cx="2904565" cy="181535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9594" y="1690687"/>
            <a:ext cx="3227294" cy="1815353"/>
          </a:xfrm>
          <a:prstGeom prst="rect">
            <a:avLst/>
          </a:prstGeom>
        </p:spPr>
      </p:pic>
      <p:pic>
        <p:nvPicPr>
          <p:cNvPr id="6" name="Picture 4" descr="Image result for medical marijuana produc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293" y="4137860"/>
            <a:ext cx="2985495" cy="19890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6530" y="4137861"/>
            <a:ext cx="3030988" cy="198908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9594" y="3993776"/>
            <a:ext cx="3250545" cy="2133170"/>
          </a:xfrm>
          <a:prstGeom prst="rect">
            <a:avLst/>
          </a:prstGeom>
        </p:spPr>
      </p:pic>
    </p:spTree>
    <p:extLst>
      <p:ext uri="{BB962C8B-B14F-4D97-AF65-F5344CB8AC3E}">
        <p14:creationId xmlns:p14="http://schemas.microsoft.com/office/powerpoint/2010/main" val="21882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in Louisiana for Medical Marijuana</a:t>
            </a:r>
            <a:endParaRPr lang="en-US" dirty="0"/>
          </a:p>
        </p:txBody>
      </p:sp>
      <p:sp>
        <p:nvSpPr>
          <p:cNvPr id="3" name="Content Placeholder 2"/>
          <p:cNvSpPr>
            <a:spLocks noGrp="1"/>
          </p:cNvSpPr>
          <p:nvPr>
            <p:ph idx="1"/>
          </p:nvPr>
        </p:nvSpPr>
        <p:spPr>
          <a:xfrm>
            <a:off x="1223319" y="1278926"/>
            <a:ext cx="10972800" cy="4525963"/>
          </a:xfrm>
        </p:spPr>
        <p:txBody>
          <a:bodyPr>
            <a:normAutofit/>
          </a:bodyPr>
          <a:lstStyle/>
          <a:p>
            <a:r>
              <a:rPr lang="en-US" b="1" dirty="0" smtClean="0"/>
              <a:t>Act 261 (2015): </a:t>
            </a:r>
            <a:r>
              <a:rPr lang="en-US" dirty="0" smtClean="0"/>
              <a:t>cancer</a:t>
            </a:r>
            <a:r>
              <a:rPr lang="en-US" dirty="0"/>
              <a:t>, </a:t>
            </a:r>
            <a:r>
              <a:rPr lang="en-US" dirty="0" smtClean="0"/>
              <a:t>HIV+, </a:t>
            </a:r>
            <a:r>
              <a:rPr lang="en-US" dirty="0"/>
              <a:t>AIDS, cachexia or wasting syndrome, seizure disorders, </a:t>
            </a:r>
            <a:r>
              <a:rPr lang="en-US" dirty="0" smtClean="0"/>
              <a:t>spasticity</a:t>
            </a:r>
            <a:r>
              <a:rPr lang="en-US" dirty="0"/>
              <a:t>, Crohn’s disease, muscular dystrophy and multiple sclerosis</a:t>
            </a:r>
            <a:r>
              <a:rPr lang="en-US" dirty="0" smtClean="0"/>
              <a:t>.</a:t>
            </a:r>
          </a:p>
          <a:p>
            <a:r>
              <a:rPr lang="en-US" b="1" dirty="0" smtClean="0"/>
              <a:t>Act 708 (2018):</a:t>
            </a:r>
            <a:r>
              <a:rPr lang="en-US" dirty="0" smtClean="0"/>
              <a:t> glaucoma</a:t>
            </a:r>
            <a:r>
              <a:rPr lang="en-US" dirty="0"/>
              <a:t>, Parkinson’s disease, severe muscle spasms, intractable </a:t>
            </a:r>
            <a:r>
              <a:rPr lang="en-US" dirty="0" smtClean="0"/>
              <a:t>pain </a:t>
            </a:r>
            <a:r>
              <a:rPr lang="en-US" dirty="0"/>
              <a:t>and </a:t>
            </a:r>
            <a:r>
              <a:rPr lang="en-US" dirty="0">
                <a:solidFill>
                  <a:srgbClr val="FF0000"/>
                </a:solidFill>
              </a:rPr>
              <a:t>post traumatic stress </a:t>
            </a:r>
            <a:r>
              <a:rPr lang="en-US" dirty="0" smtClean="0">
                <a:solidFill>
                  <a:srgbClr val="FF0000"/>
                </a:solidFill>
              </a:rPr>
              <a:t>disorder</a:t>
            </a:r>
          </a:p>
          <a:p>
            <a:r>
              <a:rPr lang="en-US" b="1" dirty="0" smtClean="0"/>
              <a:t>Act 496 (2018): </a:t>
            </a:r>
            <a:r>
              <a:rPr lang="en-US" dirty="0" smtClean="0"/>
              <a:t>four </a:t>
            </a:r>
            <a:r>
              <a:rPr lang="en-US" dirty="0"/>
              <a:t>conditions associated with autism spectrum </a:t>
            </a:r>
            <a:r>
              <a:rPr lang="en-US" dirty="0" smtClean="0"/>
              <a:t>disorder</a:t>
            </a:r>
            <a:endParaRPr lang="en-US" dirty="0"/>
          </a:p>
        </p:txBody>
      </p:sp>
    </p:spTree>
    <p:extLst>
      <p:ext uri="{BB962C8B-B14F-4D97-AF65-F5344CB8AC3E}">
        <p14:creationId xmlns:p14="http://schemas.microsoft.com/office/powerpoint/2010/main" val="2821965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054" y="-100090"/>
            <a:ext cx="9875520" cy="1356360"/>
          </a:xfrm>
        </p:spPr>
        <p:txBody>
          <a:bodyPr>
            <a:normAutofit/>
          </a:bodyPr>
          <a:lstStyle/>
          <a:p>
            <a:r>
              <a:rPr lang="en-US" sz="4000" dirty="0">
                <a:latin typeface="Britannic Bold" panose="020B0903060703020204" pitchFamily="34" charset="0"/>
              </a:rPr>
              <a:t>QUALITY CONTROL </a:t>
            </a:r>
          </a:p>
        </p:txBody>
      </p:sp>
      <p:sp>
        <p:nvSpPr>
          <p:cNvPr id="3" name="Content Placeholder 2"/>
          <p:cNvSpPr>
            <a:spLocks noGrp="1"/>
          </p:cNvSpPr>
          <p:nvPr>
            <p:ph idx="1"/>
          </p:nvPr>
        </p:nvSpPr>
        <p:spPr>
          <a:xfrm>
            <a:off x="1676400" y="956223"/>
            <a:ext cx="10515600" cy="4664686"/>
          </a:xfrm>
        </p:spPr>
        <p:txBody>
          <a:bodyPr>
            <a:normAutofit lnSpcReduction="10000"/>
          </a:bodyPr>
          <a:lstStyle/>
          <a:p>
            <a:pPr marL="45720" indent="0">
              <a:buNone/>
            </a:pPr>
            <a:r>
              <a:rPr lang="en-US" sz="2400" u="sng" dirty="0"/>
              <a:t>Pharmaceutical formulations</a:t>
            </a:r>
          </a:p>
          <a:p>
            <a:pPr lvl="1"/>
            <a:r>
              <a:rPr lang="en-US" sz="2400" dirty="0" smtClean="0"/>
              <a:t>Standardized </a:t>
            </a:r>
            <a:r>
              <a:rPr lang="en-US" sz="2400" dirty="0"/>
              <a:t>in formulation, composition and dose in order to meet regulatory requirements for prescription </a:t>
            </a:r>
            <a:endParaRPr lang="en-US" sz="2400" dirty="0" smtClean="0"/>
          </a:p>
          <a:p>
            <a:pPr lvl="1"/>
            <a:r>
              <a:rPr lang="en-US" sz="2400" dirty="0" smtClean="0"/>
              <a:t>Limited indications, very expensive.</a:t>
            </a:r>
            <a:endParaRPr lang="en-US" sz="2400" dirty="0"/>
          </a:p>
          <a:p>
            <a:pPr marL="274320" lvl="1" indent="0">
              <a:buNone/>
            </a:pPr>
            <a:endParaRPr lang="en-US" sz="2400" dirty="0"/>
          </a:p>
          <a:p>
            <a:pPr marL="45720" indent="0">
              <a:buNone/>
            </a:pPr>
            <a:r>
              <a:rPr lang="en-US" sz="2400" u="sng" dirty="0"/>
              <a:t>Medical Marijuana formulations</a:t>
            </a:r>
          </a:p>
          <a:p>
            <a:pPr lvl="1">
              <a:lnSpc>
                <a:spcPct val="120000"/>
              </a:lnSpc>
              <a:spcBef>
                <a:spcPts val="0"/>
              </a:spcBef>
            </a:pPr>
            <a:r>
              <a:rPr lang="en-US" sz="2400" dirty="0" smtClean="0"/>
              <a:t>Variability </a:t>
            </a:r>
            <a:r>
              <a:rPr lang="en-US" sz="2400" dirty="0"/>
              <a:t>of potency between plants</a:t>
            </a:r>
          </a:p>
          <a:p>
            <a:pPr lvl="2">
              <a:lnSpc>
                <a:spcPct val="120000"/>
              </a:lnSpc>
              <a:spcBef>
                <a:spcPts val="0"/>
              </a:spcBef>
            </a:pPr>
            <a:r>
              <a:rPr lang="en-US" sz="2000" dirty="0"/>
              <a:t>Average THC content of 4% in 1995 </a:t>
            </a:r>
            <a:r>
              <a:rPr lang="en-US" sz="2000" dirty="0">
                <a:sym typeface="Wingdings" panose="05000000000000000000" pitchFamily="2" charset="2"/>
              </a:rPr>
              <a:t> Average THC content &gt; 12% in 2012</a:t>
            </a:r>
          </a:p>
          <a:p>
            <a:pPr lvl="1">
              <a:lnSpc>
                <a:spcPct val="120000"/>
              </a:lnSpc>
              <a:spcBef>
                <a:spcPts val="0"/>
              </a:spcBef>
            </a:pPr>
            <a:r>
              <a:rPr lang="en-US" sz="2400" dirty="0" smtClean="0"/>
              <a:t>Susceptible </a:t>
            </a:r>
            <a:r>
              <a:rPr lang="en-US" sz="2400" dirty="0"/>
              <a:t>to contamination from pesticides, molds, fungi and </a:t>
            </a:r>
            <a:r>
              <a:rPr lang="en-US" sz="2400" dirty="0" smtClean="0"/>
              <a:t>bacteria</a:t>
            </a:r>
          </a:p>
          <a:p>
            <a:pPr lvl="1">
              <a:lnSpc>
                <a:spcPct val="120000"/>
              </a:lnSpc>
              <a:spcBef>
                <a:spcPts val="0"/>
              </a:spcBef>
            </a:pPr>
            <a:r>
              <a:rPr lang="en-US" sz="2400" dirty="0" smtClean="0"/>
              <a:t>No </a:t>
            </a:r>
            <a:r>
              <a:rPr lang="en-US" sz="2400" dirty="0"/>
              <a:t>federal guidelines for testing of medical marijuana for either potency or contaminants </a:t>
            </a:r>
          </a:p>
          <a:p>
            <a:endParaRPr lang="en-US" dirty="0"/>
          </a:p>
        </p:txBody>
      </p:sp>
    </p:spTree>
    <p:extLst>
      <p:ext uri="{BB962C8B-B14F-4D97-AF65-F5344CB8AC3E}">
        <p14:creationId xmlns:p14="http://schemas.microsoft.com/office/powerpoint/2010/main" val="1331976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162" y="274638"/>
            <a:ext cx="8443241" cy="4525963"/>
          </a:xfrm>
        </p:spPr>
      </p:pic>
    </p:spTree>
    <p:extLst>
      <p:ext uri="{BB962C8B-B14F-4D97-AF65-F5344CB8AC3E}">
        <p14:creationId xmlns:p14="http://schemas.microsoft.com/office/powerpoint/2010/main" val="3544029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2693099228"/>
                  </p:ext>
                </p:extLst>
              </p:nvPr>
            </p:nvGraphicFramePr>
            <p:xfrm>
              <a:off x="473336" y="365125"/>
              <a:ext cx="11209469" cy="593017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473336" y="365125"/>
                <a:ext cx="11209469" cy="5930172"/>
              </a:xfrm>
              <a:prstGeom prst="rect">
                <a:avLst/>
              </a:prstGeom>
            </p:spPr>
          </p:pic>
        </mc:Fallback>
      </mc:AlternateContent>
    </p:spTree>
    <p:extLst>
      <p:ext uri="{BB962C8B-B14F-4D97-AF65-F5344CB8AC3E}">
        <p14:creationId xmlns:p14="http://schemas.microsoft.com/office/powerpoint/2010/main" val="261877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82631" y="-349136"/>
          <a:ext cx="11587944" cy="6609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204461" y="6273078"/>
            <a:ext cx="266611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effectLst/>
                <a:uLnTx/>
                <a:uFillTx/>
                <a:ea typeface="Arial" panose="020B0604020202020204" pitchFamily="34" charset="0"/>
              </a:rPr>
              <a:t>Croxford</a:t>
            </a:r>
            <a:r>
              <a:rPr kumimoji="0" lang="en-US" sz="1400" b="0" i="0" u="none" strike="noStrike" kern="0" cap="none" spc="0" normalizeH="0" baseline="0" noProof="0" dirty="0">
                <a:ln>
                  <a:noFill/>
                </a:ln>
                <a:effectLst/>
                <a:uLnTx/>
                <a:uFillTx/>
                <a:ea typeface="Arial" panose="020B0604020202020204" pitchFamily="34" charset="0"/>
              </a:rPr>
              <a:t> 2003, </a:t>
            </a:r>
            <a:r>
              <a:rPr kumimoji="0" lang="en-US" sz="1400" b="0" i="0" u="none" strike="noStrike" kern="0" cap="none" spc="0" normalizeH="0" baseline="0" noProof="0" dirty="0" err="1">
                <a:ln>
                  <a:noFill/>
                </a:ln>
                <a:effectLst/>
                <a:uLnTx/>
                <a:uFillTx/>
                <a:ea typeface="Arial" panose="020B0604020202020204" pitchFamily="34" charset="0"/>
              </a:rPr>
              <a:t>Volkow</a:t>
            </a:r>
            <a:r>
              <a:rPr kumimoji="0" lang="en-US" sz="1400" b="0" i="0" u="none" strike="noStrike" kern="0" cap="none" spc="0" normalizeH="0" baseline="0" noProof="0" dirty="0">
                <a:ln>
                  <a:noFill/>
                </a:ln>
                <a:effectLst/>
                <a:uLnTx/>
                <a:uFillTx/>
                <a:ea typeface="Arial" panose="020B0604020202020204" pitchFamily="34" charset="0"/>
              </a:rPr>
              <a:t> et al. 2014</a:t>
            </a:r>
            <a:endParaRPr kumimoji="0" lang="en-US" sz="1400" b="0" i="0" u="none" strike="noStrike" kern="0" cap="none" spc="0" normalizeH="0" baseline="0" noProof="0" dirty="0">
              <a:ln>
                <a:noFill/>
              </a:ln>
              <a:effectLst/>
              <a:uLnTx/>
              <a:uFillTx/>
            </a:endParaRPr>
          </a:p>
        </p:txBody>
      </p:sp>
      <p:sp>
        <p:nvSpPr>
          <p:cNvPr id="6" name="Rectangle 5"/>
          <p:cNvSpPr/>
          <p:nvPr/>
        </p:nvSpPr>
        <p:spPr>
          <a:xfrm>
            <a:off x="282631" y="5906125"/>
            <a:ext cx="7122216" cy="707886"/>
          </a:xfrm>
          <a:prstGeom prst="rect">
            <a:avLst/>
          </a:prstGeom>
        </p:spPr>
        <p:txBody>
          <a:bodyPr wrap="square">
            <a:spAutoFit/>
          </a:bodyPr>
          <a:lstStyle/>
          <a:p>
            <a:r>
              <a:rPr lang="en-US" sz="4000" dirty="0">
                <a:latin typeface="Britannic Bold" panose="020B0903060703020204" pitchFamily="34" charset="0"/>
              </a:rPr>
              <a:t>ADVERSE EFFECTS </a:t>
            </a:r>
            <a:endParaRPr lang="en-US" sz="4000" dirty="0"/>
          </a:p>
        </p:txBody>
      </p:sp>
    </p:spTree>
    <p:extLst>
      <p:ext uri="{BB962C8B-B14F-4D97-AF65-F5344CB8AC3E}">
        <p14:creationId xmlns:p14="http://schemas.microsoft.com/office/powerpoint/2010/main" val="249952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3132199843"/>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48842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1235329635"/>
                  </p:ext>
                </p:extLst>
              </p:nvPr>
            </p:nvGraphicFramePr>
            <p:xfrm>
              <a:off x="505609" y="365124"/>
              <a:ext cx="11230984" cy="632613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Poll Everywhere"/>
              <p:cNvPicPr>
                <a:picLocks noGrp="1" noRot="1" noChangeAspect="1" noMove="1" noResize="1" noEditPoints="1" noAdjustHandles="1" noChangeArrowheads="1" noChangeShapeType="1"/>
              </p:cNvPicPr>
              <p:nvPr/>
            </p:nvPicPr>
            <p:blipFill>
              <a:blip r:embed="rId3"/>
              <a:stretch>
                <a:fillRect/>
              </a:stretch>
            </p:blipFill>
            <p:spPr>
              <a:xfrm>
                <a:off x="505609" y="365124"/>
                <a:ext cx="11230984" cy="6326131"/>
              </a:xfrm>
              <a:prstGeom prst="rect">
                <a:avLst/>
              </a:prstGeom>
            </p:spPr>
          </p:pic>
        </mc:Fallback>
      </mc:AlternateContent>
    </p:spTree>
    <p:extLst>
      <p:ext uri="{BB962C8B-B14F-4D97-AF65-F5344CB8AC3E}">
        <p14:creationId xmlns:p14="http://schemas.microsoft.com/office/powerpoint/2010/main" val="3946277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table, indoor, photo, bottle&#10;&#10;Description generated with very high confidence">
            <a:extLst>
              <a:ext uri="{FF2B5EF4-FFF2-40B4-BE49-F238E27FC236}">
                <a16:creationId xmlns:a16="http://schemas.microsoft.com/office/drawing/2014/main" id="{09C0DC4D-7AB9-45BF-A7D4-45C8FF71573A}"/>
              </a:ext>
            </a:extLst>
          </p:cNvPr>
          <p:cNvPicPr>
            <a:picLocks noChangeAspect="1"/>
          </p:cNvPicPr>
          <p:nvPr/>
        </p:nvPicPr>
        <p:blipFill>
          <a:blip r:embed="rId3"/>
          <a:stretch>
            <a:fillRect/>
          </a:stretch>
        </p:blipFill>
        <p:spPr>
          <a:xfrm>
            <a:off x="2831216" y="585119"/>
            <a:ext cx="6553200" cy="1766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733528" y="3024553"/>
            <a:ext cx="10430189"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longitudinal studies (N= 11, 959)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PTSD, panic disorder, bipolar, MDD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Follow-up at 2.5 – 60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Cannabis users had more severe symptoms and lower rates of remission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Some studies showed link between stopping use and symptom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Conclusion: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Ongoing use that is more than occasional would likely hurt therapeutic outcomes but cessation/marked reduction of use to at most weekly would likely improve them </a:t>
            </a:r>
          </a:p>
        </p:txBody>
      </p:sp>
    </p:spTree>
    <p:extLst>
      <p:ext uri="{BB962C8B-B14F-4D97-AF65-F5344CB8AC3E}">
        <p14:creationId xmlns:p14="http://schemas.microsoft.com/office/powerpoint/2010/main" val="4016725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on Marijuana and Anxiety</a:t>
            </a:r>
            <a:endParaRPr lang="en-US" dirty="0"/>
          </a:p>
        </p:txBody>
      </p:sp>
      <p:sp>
        <p:nvSpPr>
          <p:cNvPr id="3" name="Content Placeholder 2"/>
          <p:cNvSpPr>
            <a:spLocks noGrp="1"/>
          </p:cNvSpPr>
          <p:nvPr>
            <p:ph idx="1"/>
          </p:nvPr>
        </p:nvSpPr>
        <p:spPr/>
        <p:txBody>
          <a:bodyPr/>
          <a:lstStyle/>
          <a:p>
            <a:r>
              <a:rPr lang="en-US" smtClean="0"/>
              <a:t>Medical evidence </a:t>
            </a:r>
            <a:r>
              <a:rPr lang="en-US" dirty="0" smtClean="0"/>
              <a:t>is not there yet to support its use for anxiety. </a:t>
            </a:r>
          </a:p>
          <a:p>
            <a:r>
              <a:rPr lang="en-US" dirty="0" smtClean="0"/>
              <a:t>There are lots of dangers and potential adverse effects of marijuana.</a:t>
            </a:r>
          </a:p>
          <a:p>
            <a:endParaRPr lang="en-US" dirty="0"/>
          </a:p>
        </p:txBody>
      </p:sp>
    </p:spTree>
    <p:extLst>
      <p:ext uri="{BB962C8B-B14F-4D97-AF65-F5344CB8AC3E}">
        <p14:creationId xmlns:p14="http://schemas.microsoft.com/office/powerpoint/2010/main" val="3443758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LSU-OLOL Psychiatry Clinic</a:t>
            </a:r>
            <a:endParaRPr lang="en-US" dirty="0"/>
          </a:p>
        </p:txBody>
      </p:sp>
      <p:sp>
        <p:nvSpPr>
          <p:cNvPr id="3" name="Content Placeholder 2"/>
          <p:cNvSpPr>
            <a:spLocks noGrp="1"/>
          </p:cNvSpPr>
          <p:nvPr>
            <p:ph idx="1"/>
          </p:nvPr>
        </p:nvSpPr>
        <p:spPr>
          <a:xfrm>
            <a:off x="1219200" y="1417638"/>
            <a:ext cx="10972800" cy="4525963"/>
          </a:xfrm>
        </p:spPr>
        <p:txBody>
          <a:bodyPr/>
          <a:lstStyle/>
          <a:p>
            <a:r>
              <a:rPr lang="en-US" dirty="0" smtClean="0"/>
              <a:t>5131 Brittany Drive, 3</a:t>
            </a:r>
            <a:r>
              <a:rPr lang="en-US" baseline="30000" dirty="0" smtClean="0"/>
              <a:t>rd</a:t>
            </a:r>
            <a:r>
              <a:rPr lang="en-US" dirty="0" smtClean="0"/>
              <a:t> floor.  Phone # 374-0400</a:t>
            </a:r>
          </a:p>
          <a:p>
            <a:r>
              <a:rPr lang="en-US" dirty="0" smtClean="0"/>
              <a:t>3</a:t>
            </a:r>
            <a:r>
              <a:rPr lang="en-US" baseline="30000" dirty="0" smtClean="0"/>
              <a:t>rd</a:t>
            </a:r>
            <a:r>
              <a:rPr lang="en-US" dirty="0" smtClean="0"/>
              <a:t> and 4</a:t>
            </a:r>
            <a:r>
              <a:rPr lang="en-US" baseline="30000" dirty="0" smtClean="0"/>
              <a:t>th</a:t>
            </a:r>
            <a:r>
              <a:rPr lang="en-US" dirty="0" smtClean="0"/>
              <a:t> year Psychiatry residents, with faculty supervision</a:t>
            </a:r>
          </a:p>
          <a:p>
            <a:r>
              <a:rPr lang="en-US" dirty="0" smtClean="0"/>
              <a:t>Cash only, but Medicaid is coming…</a:t>
            </a:r>
          </a:p>
          <a:p>
            <a:pPr lvl="1"/>
            <a:r>
              <a:rPr lang="en-US" dirty="0" smtClean="0"/>
              <a:t>$80 new patient, $40 med check, $25 therapy</a:t>
            </a:r>
          </a:p>
          <a:p>
            <a:r>
              <a:rPr lang="en-US" dirty="0" smtClean="0"/>
              <a:t>We also have LSU psychology graduate students who offer testing and therapy. </a:t>
            </a:r>
          </a:p>
        </p:txBody>
      </p:sp>
    </p:spTree>
    <p:extLst>
      <p:ext uri="{BB962C8B-B14F-4D97-AF65-F5344CB8AC3E}">
        <p14:creationId xmlns:p14="http://schemas.microsoft.com/office/powerpoint/2010/main" val="2317392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p:cNvPicPr>
            <a:picLocks noGrp="1" noChangeAspect="1"/>
          </p:cNvPicPr>
          <p:nvPr>
            <p:ph idx="1"/>
          </p:nvPr>
        </p:nvPicPr>
        <p:blipFill>
          <a:blip r:embed="rId2"/>
          <a:stretch>
            <a:fillRect/>
          </a:stretch>
        </p:blipFill>
        <p:spPr>
          <a:xfrm>
            <a:off x="2293884" y="1603513"/>
            <a:ext cx="7838023" cy="3401840"/>
          </a:xfrm>
          <a:prstGeom prst="rect">
            <a:avLst/>
          </a:prstGeom>
        </p:spPr>
      </p:pic>
    </p:spTree>
    <p:extLst>
      <p:ext uri="{BB962C8B-B14F-4D97-AF65-F5344CB8AC3E}">
        <p14:creationId xmlns:p14="http://schemas.microsoft.com/office/powerpoint/2010/main" val="1601280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Sometimes anxiety is good…</a:t>
            </a:r>
            <a:endParaRPr lang="en-US" dirty="0"/>
          </a:p>
        </p:txBody>
      </p:sp>
      <p:sp>
        <p:nvSpPr>
          <p:cNvPr id="3" name="Content Placeholder 2"/>
          <p:cNvSpPr>
            <a:spLocks noGrp="1"/>
          </p:cNvSpPr>
          <p:nvPr>
            <p:ph idx="1"/>
          </p:nvPr>
        </p:nvSpPr>
        <p:spPr/>
        <p:txBody>
          <a:bodyPr>
            <a:normAutofit/>
          </a:bodyPr>
          <a:lstStyle/>
          <a:p>
            <a:r>
              <a:rPr lang="en-US" dirty="0" smtClean="0"/>
              <a:t>Protects us from harm</a:t>
            </a:r>
          </a:p>
          <a:p>
            <a:r>
              <a:rPr lang="en-US" dirty="0" smtClean="0"/>
              <a:t>Helps us perform</a:t>
            </a:r>
          </a:p>
          <a:p>
            <a:r>
              <a:rPr lang="en-US" dirty="0" smtClean="0"/>
              <a:t>Changes our perspective</a:t>
            </a:r>
          </a:p>
          <a:p>
            <a:pPr marL="0" indent="0">
              <a:buNone/>
            </a:pPr>
            <a:endParaRPr lang="en-US" dirty="0"/>
          </a:p>
        </p:txBody>
      </p:sp>
    </p:spTree>
    <p:extLst>
      <p:ext uri="{BB962C8B-B14F-4D97-AF65-F5344CB8AC3E}">
        <p14:creationId xmlns:p14="http://schemas.microsoft.com/office/powerpoint/2010/main" val="18291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Lifting burning car</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793" y="1602406"/>
            <a:ext cx="8040414" cy="4521550"/>
          </a:xfrm>
        </p:spPr>
      </p:pic>
    </p:spTree>
    <p:extLst>
      <p:ext uri="{BB962C8B-B14F-4D97-AF65-F5344CB8AC3E}">
        <p14:creationId xmlns:p14="http://schemas.microsoft.com/office/powerpoint/2010/main" val="3686814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10972800" cy="1143000"/>
          </a:xfrm>
        </p:spPr>
        <p:txBody>
          <a:bodyPr/>
          <a:lstStyle/>
          <a:p>
            <a:endParaRPr lang="en-US" dirty="0"/>
          </a:p>
        </p:txBody>
      </p:sp>
      <p:pic>
        <p:nvPicPr>
          <p:cNvPr id="3" name="Content Placeholder 2"/>
          <p:cNvPicPr>
            <a:picLocks noGrp="1" noChangeAspect="1"/>
          </p:cNvPicPr>
          <p:nvPr>
            <p:ph idx="4294967295"/>
          </p:nvPr>
        </p:nvPicPr>
        <p:blipFill>
          <a:blip r:embed="rId3"/>
          <a:stretch>
            <a:fillRect/>
          </a:stretch>
        </p:blipFill>
        <p:spPr>
          <a:xfrm>
            <a:off x="1139687" y="26504"/>
            <a:ext cx="9275763" cy="6958013"/>
          </a:xfrm>
          <a:prstGeom prst="rect">
            <a:avLst/>
          </a:prstGeom>
        </p:spPr>
      </p:pic>
    </p:spTree>
    <p:extLst>
      <p:ext uri="{BB962C8B-B14F-4D97-AF65-F5344CB8AC3E}">
        <p14:creationId xmlns:p14="http://schemas.microsoft.com/office/powerpoint/2010/main" val="340591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has to be “just right” to be helpful</a:t>
            </a:r>
            <a:endParaRPr lang="en-US" dirty="0"/>
          </a:p>
        </p:txBody>
      </p:sp>
      <p:pic>
        <p:nvPicPr>
          <p:cNvPr id="1026" name="Picture 2" descr="Image result for zone of proximal developmen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7323"/>
          <a:stretch/>
        </p:blipFill>
        <p:spPr bwMode="auto">
          <a:xfrm>
            <a:off x="2108886" y="2064996"/>
            <a:ext cx="8505568" cy="467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71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vs anxiety</a:t>
            </a:r>
            <a:endParaRPr lang="en-US" dirty="0"/>
          </a:p>
        </p:txBody>
      </p:sp>
      <p:sp>
        <p:nvSpPr>
          <p:cNvPr id="3" name="Content Placeholder 2"/>
          <p:cNvSpPr>
            <a:spLocks noGrp="1"/>
          </p:cNvSpPr>
          <p:nvPr>
            <p:ph idx="1"/>
          </p:nvPr>
        </p:nvSpPr>
        <p:spPr>
          <a:xfrm>
            <a:off x="1173893" y="1417638"/>
            <a:ext cx="10408507" cy="4525963"/>
          </a:xfrm>
        </p:spPr>
        <p:txBody>
          <a:bodyPr>
            <a:normAutofit/>
          </a:bodyPr>
          <a:lstStyle/>
          <a:p>
            <a:r>
              <a:rPr lang="en-US" dirty="0" smtClean="0"/>
              <a:t>Stress is a response to an external  threat/cause </a:t>
            </a:r>
          </a:p>
          <a:p>
            <a:pPr lvl="1"/>
            <a:r>
              <a:rPr lang="en-US" dirty="0" smtClean="0"/>
              <a:t>Tight deadline at work</a:t>
            </a:r>
          </a:p>
          <a:p>
            <a:pPr lvl="1"/>
            <a:r>
              <a:rPr lang="en-US" dirty="0" smtClean="0"/>
              <a:t>Having an argument with a friend</a:t>
            </a:r>
          </a:p>
          <a:p>
            <a:endParaRPr lang="en-US" dirty="0"/>
          </a:p>
          <a:p>
            <a:pPr>
              <a:spcBef>
                <a:spcPts val="0"/>
              </a:spcBef>
            </a:pPr>
            <a:r>
              <a:rPr lang="en-US" dirty="0" smtClean="0"/>
              <a:t>Anxiety is a person’s specific response to stress.  It’s origin is internal.  Characterized by a “persistent feeling of </a:t>
            </a:r>
          </a:p>
          <a:p>
            <a:pPr marL="0" indent="0">
              <a:spcBef>
                <a:spcPts val="0"/>
              </a:spcBef>
              <a:buNone/>
            </a:pPr>
            <a:r>
              <a:rPr lang="en-US" dirty="0"/>
              <a:t>	</a:t>
            </a:r>
            <a:r>
              <a:rPr lang="en-US" dirty="0" smtClean="0"/>
              <a:t>	apprehension of dread” in situations that are not	 			actually threatening.  </a:t>
            </a:r>
          </a:p>
          <a:p>
            <a:pPr lvl="1">
              <a:spcBef>
                <a:spcPts val="0"/>
              </a:spcBef>
            </a:pPr>
            <a:endParaRPr lang="en-US" dirty="0"/>
          </a:p>
        </p:txBody>
      </p:sp>
    </p:spTree>
    <p:extLst>
      <p:ext uri="{BB962C8B-B14F-4D97-AF65-F5344CB8AC3E}">
        <p14:creationId xmlns:p14="http://schemas.microsoft.com/office/powerpoint/2010/main" val="129501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SU-PSYCH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8.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20.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29.png"/></Relationships>
</file>

<file path=ppt/webextensions/_rels/webextension8.xml.rels><?xml version="1.0" encoding="UTF-8" standalone="yes"?>
<Relationships xmlns="http://schemas.openxmlformats.org/package/2006/relationships"><Relationship Id="rId1" Type="http://schemas.openxmlformats.org/officeDocument/2006/relationships/image" Target="../media/image30.png"/></Relationships>
</file>

<file path=ppt/webextensions/webextension1.xml><?xml version="1.0" encoding="utf-8"?>
<we:webextension xmlns:we="http://schemas.microsoft.com/office/webextensions/webextension/2010/11" id="{1E15033D-964A-44FD-AAA9-E32BED12BB12}">
  <we:reference id="wa104218073" version="2.1.0.0" store="en-US" storeType="OMEX"/>
  <we:alternateReferences>
    <we:reference id="wa104218073" version="2.1.0.0" store="wa104218073" storeType="OMEX"/>
  </we:alternateReferences>
  <we:properties>
    <we:property name="appSlideData" value="{&quot;slideId&quot;:275,&quot;confidenceLevel&quot;:2}"/>
    <we:property name="url" value="&quot;/multiple_choice_polls/RnpXbRjd6DT52hvp7I5FZ/preview&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AB87245F-C6BB-41AF-B284-91DBB322EA7E}">
  <we:reference id="wa104218073" version="2.1.0.0" store="en-US" storeType="OMEX"/>
  <we:alternateReferences>
    <we:reference id="wa104218073" version="2.1.0.0" store="wa104218073" storeType="OMEX"/>
  </we:alternateReferences>
  <we:properties>
    <we:property name="url" value="&quot;/multiple_choice_polls/zWgVEYBmv0j2jxdnUsyLz/preview&quot;"/>
    <we:property name="appSlideData" value="{&quot;slideId&quot;:302,&quot;confidenceLevel&quot;:2}"/>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C67E637-8719-40A9-AF93-B070776CB3D4}">
  <we:reference id="wa104218073" version="2.1.0.0" store="en-US" storeType="OMEX"/>
  <we:alternateReferences>
    <we:reference id="wa104218073" version="2.1.0.0" store="wa104218073" storeType="OMEX"/>
  </we:alternateReferences>
  <we:properties>
    <we:property name="url" value="&quot;/multiple_choice_polls/NYP8ZOZmrl2WGwFRsl8Kt/preview&quot;"/>
    <we:property name="appSlideData" value="{&quot;slideId&quot;:303,&quot;confidenceLevel&quot;:2}"/>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3103DF41-2B92-4F3C-AFD2-810D815CD3C6}">
  <we:reference id="wa104218073" version="2.1.0.0" store="en-US" storeType="OMEX"/>
  <we:alternateReferences>
    <we:reference id="wa104218073" version="2.1.0.0" store="wa104218073" storeType="OMEX"/>
  </we:alternateReferences>
  <we:properties>
    <we:property name="appSlideData" value="{&quot;slideId&quot;:273,&quot;confidenceLevel&quot;:2}"/>
    <we:property name="url" value="&quot;/multiple_choice_polls/oLXsTKDOb3JrTYVyMTpoj/preview&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5DD1E9CD-23A6-45B4-9D0B-094DF7A628B5}">
  <we:reference id="wa104218073" version="2.1.0.0" store="en-US" storeType="OMEX"/>
  <we:alternateReferences>
    <we:reference id="wa104218073" version="2.1.0.0" store="wa104218073" storeType="OMEX"/>
  </we:alternateReferences>
  <we:properties>
    <we:property name="url" value="&quot;/multiple_choice_polls/tkSZITJ9j2ZYhjHO0vJuO/preview&quot;"/>
    <we:property name="appSlideData" value="{&quot;slideId&quot;:280,&quot;confidenceLevel&quot;:2}"/>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7DD554E9-31ED-4CAF-B146-384E67296F39}">
  <we:reference id="wa104218073" version="2.1.0.0" store="en-US" storeType="OMEX"/>
  <we:alternateReferences>
    <we:reference id="wa104218073" version="2.1.0.0" store="wa104218073" storeType="OMEX"/>
  </we:alternateReferences>
  <we:properties>
    <we:property name="appSlideData" value="{&quot;slideId&quot;:283,&quot;confidenceLevel&quot;:2}"/>
    <we:property name="url" value="&quot;/multiple_choice_polls/OZiyXAOS4hmkEXUuJU9Py/preview&quot;"/>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D3048AF4-22D3-4346-9E75-8B8FF44BF011}">
  <we:reference id="wa104218073" version="2.1.0.0" store="en-US" storeType="OMEX"/>
  <we:alternateReferences>
    <we:reference id="wa104218073" version="2.1.0.0" store="wa104218073" storeType="OMEX"/>
  </we:alternateReferences>
  <we:properties>
    <we:property name="appSlideData" value="{&quot;slideId&quot;:287,&quot;confidenceLevel&quot;:2}"/>
    <we:property name="url" value="&quot;/multiple_choice_polls/XJAJkKyULzHkffZuaK9T2/preview&quot;"/>
  </we:properties>
  <we:bindings/>
  <we:snapshot xmlns:r="http://schemas.openxmlformats.org/officeDocument/2006/relationships" r:embed="rId1"/>
</we:webextension>
</file>

<file path=ppt/webextensions/webextension8.xml><?xml version="1.0" encoding="utf-8"?>
<we:webextension xmlns:we="http://schemas.microsoft.com/office/webextensions/webextension/2010/11" id="{4AFB9D7D-485A-4B65-96C4-969E8DA5B9DE}">
  <we:reference id="wa104218073" version="2.1.0.0" store="en-US" storeType="OMEX"/>
  <we:alternateReferences>
    <we:reference id="wa104218073" version="2.1.0.0" store="wa104218073" storeType="OMEX"/>
  </we:alternateReferences>
  <we:properties>
    <we:property name="url" value="&quot;/multiple_choice_polls/AcLtead76z8Fe0zn5JOP0/preview&quot;"/>
    <we:property name="appSlideData" value="{&quot;slideId&quot;:288,&quot;confidenceLevel&quot;:2}"/>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510</TotalTime>
  <Words>2184</Words>
  <Application>Microsoft Office PowerPoint</Application>
  <PresentationFormat>Widescreen</PresentationFormat>
  <Paragraphs>260</Paragraphs>
  <Slides>44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Arial</vt:lpstr>
      <vt:lpstr>Britannic Bold</vt:lpstr>
      <vt:lpstr>Calibri</vt:lpstr>
      <vt:lpstr>Calibri Light</vt:lpstr>
      <vt:lpstr>Cambria</vt:lpstr>
      <vt:lpstr>Times New Roman</vt:lpstr>
      <vt:lpstr>Wingdings</vt:lpstr>
      <vt:lpstr>Office Theme</vt:lpstr>
      <vt:lpstr>LSU-PSYCH PP Template</vt:lpstr>
      <vt:lpstr>1_Office Theme</vt:lpstr>
      <vt:lpstr>Anxiety: When is it a healthy, normal response and when is it a mental illness</vt:lpstr>
      <vt:lpstr>Disclosures</vt:lpstr>
      <vt:lpstr>Text "KATHLEENCRAP547” to 37607</vt:lpstr>
      <vt:lpstr>PowerPoint Presentation</vt:lpstr>
      <vt:lpstr>Sometimes anxiety is good…</vt:lpstr>
      <vt:lpstr>Lifting burning car</vt:lpstr>
      <vt:lpstr>PowerPoint Presentation</vt:lpstr>
      <vt:lpstr>Anxiety has to be “just right” to be helpful</vt:lpstr>
      <vt:lpstr>Stress vs anxiety</vt:lpstr>
      <vt:lpstr>Differences between anxiety and anxiety disorder</vt:lpstr>
      <vt:lpstr>   </vt:lpstr>
      <vt:lpstr>PowerPoint Presentation</vt:lpstr>
      <vt:lpstr>    </vt:lpstr>
      <vt:lpstr>PowerPoint Presentation</vt:lpstr>
      <vt:lpstr>PowerPoint Presentation</vt:lpstr>
      <vt:lpstr>PowerPoint Presentation</vt:lpstr>
      <vt:lpstr>PowerPoint Presentation</vt:lpstr>
      <vt:lpstr>PowerPoint Presentation</vt:lpstr>
      <vt:lpstr>Healthy coping with anxiety</vt:lpstr>
      <vt:lpstr>Poor coping behaviors</vt:lpstr>
      <vt:lpstr>Unhealthy coping with anxiety</vt:lpstr>
      <vt:lpstr>PowerPoint Presentation</vt:lpstr>
      <vt:lpstr>WHY DOES THIS TOPIC MATTER?</vt:lpstr>
      <vt:lpstr>As of January 2016…</vt:lpstr>
      <vt:lpstr>How does it work?</vt:lpstr>
      <vt:lpstr>PowerPoint Presentation</vt:lpstr>
      <vt:lpstr>PowerPoint Presentation</vt:lpstr>
      <vt:lpstr>PowerPoint Presentation</vt:lpstr>
      <vt:lpstr>Endocannabinoid system in humans</vt:lpstr>
      <vt:lpstr>  </vt:lpstr>
      <vt:lpstr>PowerPoint Presentation</vt:lpstr>
      <vt:lpstr>Pharmaceutical formulations of Cannabinoids</vt:lpstr>
      <vt:lpstr>Louisiana Law</vt:lpstr>
      <vt:lpstr>MEDICAL MARIJUANA FORMULATIONS</vt:lpstr>
      <vt:lpstr>Indications in Louisiana for Medical Marijuana</vt:lpstr>
      <vt:lpstr>QUALITY CONTROL </vt:lpstr>
      <vt:lpstr>PowerPoint Presentation</vt:lpstr>
      <vt:lpstr>PowerPoint Presentation</vt:lpstr>
      <vt:lpstr>PowerPoint Presentation</vt:lpstr>
      <vt:lpstr>PowerPoint Presentation</vt:lpstr>
      <vt:lpstr>PowerPoint Presentation</vt:lpstr>
      <vt:lpstr>Summary on Marijuana and Anxiety</vt:lpstr>
      <vt:lpstr>LSU-OLOL Psychiatry Clinic</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When is it a healthy, normal response and when is it a mental illness</dc:title>
  <dc:creator>Crapanzano, Kathleen A.</dc:creator>
  <cp:lastModifiedBy>Crapanzano, Kathleen A.</cp:lastModifiedBy>
  <cp:revision>39</cp:revision>
  <dcterms:created xsi:type="dcterms:W3CDTF">2019-04-03T21:51:03Z</dcterms:created>
  <dcterms:modified xsi:type="dcterms:W3CDTF">2019-04-08T17:27:54Z</dcterms:modified>
</cp:coreProperties>
</file>